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67" r:id="rId2"/>
    <p:sldId id="373" r:id="rId3"/>
    <p:sldId id="374" r:id="rId4"/>
    <p:sldId id="399" r:id="rId5"/>
    <p:sldId id="396" r:id="rId6"/>
    <p:sldId id="375" r:id="rId7"/>
    <p:sldId id="401" r:id="rId8"/>
    <p:sldId id="412" r:id="rId9"/>
    <p:sldId id="413" r:id="rId10"/>
    <p:sldId id="414" r:id="rId11"/>
    <p:sldId id="406" r:id="rId12"/>
    <p:sldId id="403" r:id="rId13"/>
    <p:sldId id="407" r:id="rId14"/>
    <p:sldId id="408" r:id="rId15"/>
    <p:sldId id="409" r:id="rId16"/>
    <p:sldId id="416" r:id="rId17"/>
    <p:sldId id="415" r:id="rId18"/>
    <p:sldId id="397" r:id="rId19"/>
    <p:sldId id="378" r:id="rId20"/>
    <p:sldId id="395" r:id="rId21"/>
    <p:sldId id="370" r:id="rId22"/>
  </p:sldIdLst>
  <p:sldSz cx="10615613" cy="7488238"/>
  <p:notesSz cx="6797675" cy="9872663"/>
  <p:defaultTextStyle>
    <a:defPPr>
      <a:defRPr lang="en-US"/>
    </a:defPPr>
    <a:lvl1pPr marL="0" algn="l" defTabSz="5213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83" algn="l" defTabSz="5213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67" algn="l" defTabSz="5213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150" algn="l" defTabSz="5213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533" algn="l" defTabSz="5213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917" algn="l" defTabSz="5213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301" algn="l" defTabSz="5213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683" algn="l" defTabSz="5213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068" algn="l" defTabSz="5213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59">
          <p15:clr>
            <a:srgbClr val="A4A3A4"/>
          </p15:clr>
        </p15:guide>
        <p15:guide id="2" pos="88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orge Caroline" initials="G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4159"/>
    <a:srgbClr val="FFCCCC"/>
    <a:srgbClr val="00A984"/>
    <a:srgbClr val="447D9B"/>
    <a:srgbClr val="FFFFFF"/>
    <a:srgbClr val="F43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69" autoAdjust="0"/>
    <p:restoredTop sz="73242" autoAdjust="0"/>
  </p:normalViewPr>
  <p:slideViewPr>
    <p:cSldViewPr snapToGrid="0">
      <p:cViewPr>
        <p:scale>
          <a:sx n="76" d="100"/>
          <a:sy n="76" d="100"/>
        </p:scale>
        <p:origin x="-2082" y="-18"/>
      </p:cViewPr>
      <p:guideLst>
        <p:guide orient="horz" pos="2359"/>
        <p:guide pos="8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56" d="100"/>
          <a:sy n="156" d="100"/>
        </p:scale>
        <p:origin x="1376" y="144"/>
      </p:cViewPr>
      <p:guideLst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14.PROJETS%20RECHERCHE\0.%20FRB%20-%20Congolais\6.%20RAPPORT\Conference%20presse\graphiques%20rapport%20final_pour%20FRB_conf_press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14.PROJETS%20RECHERCHE\0.%20FRB%20-%20Congolais\6.%20RAPPORT\Conference%20presse\Graphiques%20conference%20de%20press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ilkeadam\Documents\Ilke%20Docum\MES%20DOCUMENTS%20Ilke\KBS%20POMBE\pre&#769;sentations%20pombe\graphiques%20confe&#769;rence%20de%20presse%20n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ilkeadam\Documents\Ilke%20Docum\MES%20DOCUMENTS%20Ilke\KBS%20POMBE\pre&#769;sentations%20pombe\graphiques%20confe&#769;rence%20de%20presse%20n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ilkeadam\Documents\Ilke%20Docum\MES%20DOCUMENTS%20Ilke\KBS%20POMBE\pre&#769;sentations%20pombe\Copy%20of%20Deuxie&#768;me%20generation_NLxlsx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lasseur3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14.PROJETS%20RECHERCHE\0.%20FRB%20-%20Congolais\6.%20RAPPORT\Conference%20presse\Graphiques%20conference%20de%20press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14.PROJETS%20RECHERCHE\0.%20FRB%20-%20Congolais\6.%20RAPPORT\Conference%20presse\Graphiques%20conference%20de%20press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14.PROJETS%20RECHERCHE\0.%20FRB%20-%20Congolais\6.%20RAPPORT\Conference%20presse\Graphiques%20conference%20de%20press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14.PROJETS%20RECHERCHE\0.%20FRB%20-%20Congolais\6.%20RAPPORT\Conference%20presse\Graphiques%20conference%20de%20press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14.PROJETS%20RECHERCHE\0.%20FRB%20-%20Congolais\6.%20RAPPORT\Conference%20presse\Graphiques%20conference%20de%20press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14.PROJETS%20RECHERCHE\0.%20FRB%20-%20Congolais\6.%20RAPPORT\Conference%20presse\Graphiques%20conference%20de%20press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14.PROJETS%20RECHERCHE\0.%20FRB%20-%20Congolais\6.%20RAPPORT\Conference%20presse\Graphiques%20conference%20de%20press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BE"/>
              <a:t>Nationalité</a:t>
            </a:r>
          </a:p>
        </c:rich>
      </c:tx>
      <c:layout>
        <c:manualLayout>
          <c:xMode val="edge"/>
          <c:yMode val="edge"/>
          <c:x val="0.67807982089008134"/>
          <c:y val="2.377414932536951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6169941700043"/>
          <c:y val="0"/>
          <c:w val="0.46116130909423098"/>
          <c:h val="0.68043580948482496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8"/>
            <c:spPr>
              <a:solidFill>
                <a:srgbClr val="456A1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C5-4D1F-AAED-5C37F244E511}"/>
              </c:ext>
            </c:extLst>
          </c:dPt>
          <c:dLbls>
            <c:dLbl>
              <c:idx val="0"/>
              <c:layout>
                <c:manualLayout>
                  <c:x val="-0.175575889433289"/>
                  <c:y val="-6.2014026124108598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nl-B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BC5-4D1F-AAED-5C37F244E51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nl-B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'Figure 11. Situation nationalit'!$A$5:$B$5</c:f>
              <c:strCache>
                <c:ptCount val="2"/>
                <c:pt idx="0">
                  <c:v>Belge</c:v>
                </c:pt>
                <c:pt idx="1">
                  <c:v>Autre nationalité</c:v>
                </c:pt>
              </c:strCache>
            </c:strRef>
          </c:cat>
          <c:val>
            <c:numRef>
              <c:f>'Figure 11. Situation nationalit'!$A$6:$B$6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BC5-4D1F-AAED-5C37F244E51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BE"/>
              <a:t>Hommes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Ethnostrat!$D$7:$D$15</c:f>
              <c:strCache>
                <c:ptCount val="9"/>
                <c:pt idx="0">
                  <c:v>Gestionnaire financier, auditeur, fiscaliste</c:v>
                </c:pt>
                <c:pt idx="1">
                  <c:v>Electricien</c:v>
                </c:pt>
                <c:pt idx="2">
                  <c:v>Assistants et éducateurs sociaux</c:v>
                </c:pt>
                <c:pt idx="3">
                  <c:v>Personnel de nettoyage</c:v>
                </c:pt>
                <c:pt idx="4">
                  <c:v>Employé administratif</c:v>
                </c:pt>
                <c:pt idx="5">
                  <c:v>Restauration (cuisinier, serveur, autre)</c:v>
                </c:pt>
                <c:pt idx="6">
                  <c:v>Ouvrier qualifiés dans l’industrie</c:v>
                </c:pt>
                <c:pt idx="7">
                  <c:v>Vendeur</c:v>
                </c:pt>
                <c:pt idx="8">
                  <c:v>Magasinier</c:v>
                </c:pt>
              </c:strCache>
            </c:strRef>
          </c:cat>
          <c:val>
            <c:numRef>
              <c:f>Ethnostrat!$E$7:$E$15</c:f>
              <c:numCache>
                <c:formatCode>0%</c:formatCode>
                <c:ptCount val="9"/>
                <c:pt idx="0">
                  <c:v>0.02</c:v>
                </c:pt>
                <c:pt idx="1">
                  <c:v>0.03</c:v>
                </c:pt>
                <c:pt idx="2">
                  <c:v>0.03</c:v>
                </c:pt>
                <c:pt idx="3">
                  <c:v>0.03</c:v>
                </c:pt>
                <c:pt idx="4">
                  <c:v>0.05</c:v>
                </c:pt>
                <c:pt idx="5">
                  <c:v>0.06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30-4BC7-AD7C-7B083A00A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23733120"/>
        <c:axId val="123734656"/>
      </c:barChart>
      <c:catAx>
        <c:axId val="1237331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nl-BE"/>
          </a:p>
        </c:txPr>
        <c:crossAx val="123734656"/>
        <c:crosses val="autoZero"/>
        <c:auto val="1"/>
        <c:lblAlgn val="ctr"/>
        <c:lblOffset val="100"/>
        <c:noMultiLvlLbl val="0"/>
      </c:catAx>
      <c:valAx>
        <c:axId val="123734656"/>
        <c:scaling>
          <c:orientation val="minMax"/>
          <c:max val="0.16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crossAx val="123733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BE"/>
              <a:t>Personen</a:t>
            </a:r>
            <a:r>
              <a:rPr lang="fr-BE" baseline="0"/>
              <a:t> die zich thuis voelen in België</a:t>
            </a:r>
            <a:endParaRPr lang="fr-BE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cat>
            <c:strRef>
              <c:f>'Figure 12. Se sentir chez soi'!$A$2:$A$4</c:f>
              <c:strCache>
                <c:ptCount val="3"/>
                <c:pt idx="0">
                  <c:v>1e generatie</c:v>
                </c:pt>
                <c:pt idx="1">
                  <c:v>Generatie 1.5</c:v>
                </c:pt>
                <c:pt idx="2">
                  <c:v>2e generatie</c:v>
                </c:pt>
              </c:strCache>
            </c:strRef>
          </c:cat>
          <c:val>
            <c:numRef>
              <c:f>'Figure 12. Se sentir chez soi'!$B$2:$B$4</c:f>
              <c:numCache>
                <c:formatCode>0%</c:formatCode>
                <c:ptCount val="3"/>
                <c:pt idx="0">
                  <c:v>0.44</c:v>
                </c:pt>
                <c:pt idx="1">
                  <c:v>0.67</c:v>
                </c:pt>
                <c:pt idx="2">
                  <c:v>0.83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815424"/>
        <c:axId val="123816960"/>
      </c:barChart>
      <c:catAx>
        <c:axId val="123815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nl-BE"/>
          </a:p>
        </c:txPr>
        <c:crossAx val="123816960"/>
        <c:crosses val="autoZero"/>
        <c:auto val="1"/>
        <c:lblAlgn val="ctr"/>
        <c:lblOffset val="100"/>
        <c:noMultiLvlLbl val="0"/>
      </c:catAx>
      <c:valAx>
        <c:axId val="12381696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23815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0"/>
                  <c:y val="-6.2671374750887399E-3"/>
                </c:manualLayout>
              </c:layout>
              <c:tx>
                <c:rich>
                  <a:bodyPr/>
                  <a:lstStyle/>
                  <a:p>
                    <a:r>
                      <a:rPr lang="en-US" sz="1050" b="1"/>
                      <a:t>Discriminatie</a:t>
                    </a:r>
                  </a:p>
                  <a:p>
                    <a:r>
                      <a:rPr lang="en-US" sz="1050" b="1"/>
                      <a:t> 80%</a:t>
                    </a:r>
                    <a:endParaRPr lang="en-US" b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371305263475599E-3"/>
                  <c:y val="-1.2534274950177501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Gelijke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kansen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err="1" smtClean="0"/>
                      <a:t>werk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  <a:p>
                    <a:r>
                      <a:rPr lang="en-US" dirty="0"/>
                      <a:t>78%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958524130237"/>
                      <c:h val="0.12365062238350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"/>
                  <c:y val="-6.267137475088739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Gelijke</a:t>
                    </a:r>
                    <a:r>
                      <a:rPr lang="en-US" baseline="0"/>
                      <a:t> kansen </a:t>
                    </a:r>
                  </a:p>
                  <a:p>
                    <a:r>
                      <a:rPr lang="en-US" baseline="0"/>
                      <a:t>woning</a:t>
                    </a:r>
                    <a:r>
                      <a:rPr lang="en-US"/>
                      <a:t> </a:t>
                    </a:r>
                  </a:p>
                  <a:p>
                    <a:r>
                      <a:rPr lang="en-US"/>
                      <a:t>79%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50" b="1"/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discriminations!$B$13:$B$15</c:f>
              <c:strCache>
                <c:ptCount val="3"/>
                <c:pt idx="0">
                  <c:v>Heeft discriminatie ondervonden omwille van huidskleur</c:v>
                </c:pt>
                <c:pt idx="1">
                  <c:v>Denkt niet dezelfde kansen te hebben voor verkrijgen gewenste job</c:v>
                </c:pt>
                <c:pt idx="2">
                  <c:v>Denkt niet dezelfde kansen te hebben voor verkrijgen gewenste woning</c:v>
                </c:pt>
              </c:strCache>
            </c:strRef>
          </c:cat>
          <c:val>
            <c:numRef>
              <c:f>discriminations!$C$13:$C$15</c:f>
              <c:numCache>
                <c:formatCode>0%</c:formatCode>
                <c:ptCount val="3"/>
                <c:pt idx="0">
                  <c:v>0.8</c:v>
                </c:pt>
                <c:pt idx="1">
                  <c:v>0.78</c:v>
                </c:pt>
                <c:pt idx="2">
                  <c:v>0.79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878400"/>
        <c:axId val="123892480"/>
      </c:barChart>
      <c:catAx>
        <c:axId val="123878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nl-BE"/>
          </a:p>
        </c:txPr>
        <c:crossAx val="123892480"/>
        <c:crosses val="autoZero"/>
        <c:auto val="1"/>
        <c:lblAlgn val="ctr"/>
        <c:lblOffset val="100"/>
        <c:noMultiLvlLbl val="0"/>
      </c:catAx>
      <c:valAx>
        <c:axId val="123892480"/>
        <c:scaling>
          <c:orientation val="minMax"/>
          <c:max val="1"/>
          <c:min val="0"/>
        </c:scaling>
        <c:delete val="0"/>
        <c:axPos val="l"/>
        <c:majorGridlines/>
        <c:title>
          <c:layout/>
          <c:overlay val="0"/>
        </c:title>
        <c:numFmt formatCode="0%" sourceLinked="1"/>
        <c:majorTickMark val="out"/>
        <c:minorTickMark val="none"/>
        <c:tickLblPos val="nextTo"/>
        <c:crossAx val="123878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'[Deuxième generation_BS-1.xlsx]Feuil1'!$A$29</c:f>
              <c:strCache>
                <c:ptCount val="1"/>
                <c:pt idx="0">
                  <c:v>1ière génération</c:v>
                </c:pt>
              </c:strCache>
            </c:strRef>
          </c:tx>
          <c:invertIfNegative val="0"/>
          <c:cat>
            <c:strRef>
              <c:f>'[Deuxième generation_BS-1.xlsx]Feuil1'!$B$23:$F$23</c:f>
              <c:strCache>
                <c:ptCount val="5"/>
                <c:pt idx="0">
                  <c:v>Vécu de discrimination</c:v>
                </c:pt>
                <c:pt idx="1">
                  <c:v>Sentiment d'inégalité des chances</c:v>
                </c:pt>
                <c:pt idx="2">
                  <c:v>Etre chez soi en Belgique </c:v>
                </c:pt>
                <c:pt idx="3">
                  <c:v>Taux de chômage</c:v>
                </c:pt>
                <c:pt idx="4">
                  <c:v>Niveau de déclassement</c:v>
                </c:pt>
              </c:strCache>
            </c:strRef>
          </c:cat>
          <c:val>
            <c:numRef>
              <c:f>'[Deuxième generation_BS-1.xlsx]Feuil1'!$B$29:$F$29</c:f>
              <c:numCache>
                <c:formatCode>0%</c:formatCode>
                <c:ptCount val="5"/>
                <c:pt idx="0">
                  <c:v>0.8</c:v>
                </c:pt>
                <c:pt idx="1">
                  <c:v>0.32</c:v>
                </c:pt>
                <c:pt idx="2">
                  <c:v>0.44</c:v>
                </c:pt>
                <c:pt idx="3">
                  <c:v>0.32</c:v>
                </c:pt>
                <c:pt idx="4">
                  <c:v>0.59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5F-4D40-A764-87DD741BE836}"/>
            </c:ext>
          </c:extLst>
        </c:ser>
        <c:ser>
          <c:idx val="1"/>
          <c:order val="1"/>
          <c:tx>
            <c:strRef>
              <c:f>'[Deuxième generation_BS-1.xlsx]Feuil1'!$A$30</c:f>
              <c:strCache>
                <c:ptCount val="1"/>
                <c:pt idx="0">
                  <c:v>2ème génération</c:v>
                </c:pt>
              </c:strCache>
            </c:strRef>
          </c:tx>
          <c:invertIfNegative val="0"/>
          <c:cat>
            <c:strRef>
              <c:f>'[Deuxième generation_BS-1.xlsx]Feuil1'!$B$23:$F$23</c:f>
              <c:strCache>
                <c:ptCount val="5"/>
                <c:pt idx="0">
                  <c:v>Vécu de discrimination</c:v>
                </c:pt>
                <c:pt idx="1">
                  <c:v>Sentiment d'inégalité des chances</c:v>
                </c:pt>
                <c:pt idx="2">
                  <c:v>Etre chez soi en Belgique </c:v>
                </c:pt>
                <c:pt idx="3">
                  <c:v>Taux de chômage</c:v>
                </c:pt>
                <c:pt idx="4">
                  <c:v>Niveau de déclassement</c:v>
                </c:pt>
              </c:strCache>
            </c:strRef>
          </c:cat>
          <c:val>
            <c:numRef>
              <c:f>'[Deuxième generation_BS-1.xlsx]Feuil1'!$B$30:$F$30</c:f>
              <c:numCache>
                <c:formatCode>0%</c:formatCode>
                <c:ptCount val="5"/>
                <c:pt idx="0">
                  <c:v>0.81</c:v>
                </c:pt>
                <c:pt idx="1">
                  <c:v>0.17</c:v>
                </c:pt>
                <c:pt idx="2">
                  <c:v>0.78</c:v>
                </c:pt>
                <c:pt idx="3">
                  <c:v>0.2</c:v>
                </c:pt>
                <c:pt idx="4">
                  <c:v>0.31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5F-4D40-A764-87DD741BE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953920"/>
        <c:axId val="123955456"/>
      </c:barChart>
      <c:catAx>
        <c:axId val="123953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3955456"/>
        <c:crosses val="autoZero"/>
        <c:auto val="1"/>
        <c:lblAlgn val="ctr"/>
        <c:lblOffset val="100"/>
        <c:noMultiLvlLbl val="0"/>
      </c:catAx>
      <c:valAx>
        <c:axId val="1239554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39539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Feuil1!$A$24</c:f>
              <c:strCache>
                <c:ptCount val="1"/>
                <c:pt idx="0">
                  <c:v>1e generatie</c:v>
                </c:pt>
              </c:strCache>
            </c:strRef>
          </c:tx>
          <c:invertIfNegative val="0"/>
          <c:cat>
            <c:strRef>
              <c:f>Feuil1!$B$23:$F$23</c:f>
              <c:strCache>
                <c:ptCount val="5"/>
                <c:pt idx="0">
                  <c:v>Perceptie van discriminatie</c:v>
                </c:pt>
                <c:pt idx="1">
                  <c:v>Perceptie van ongelijke kansen</c:v>
                </c:pt>
                <c:pt idx="2">
                  <c:v>Zich thuis voelen in België</c:v>
                </c:pt>
                <c:pt idx="3">
                  <c:v>Werkloosheid</c:v>
                </c:pt>
                <c:pt idx="4">
                  <c:v>Niveau declassering</c:v>
                </c:pt>
              </c:strCache>
            </c:strRef>
          </c:cat>
          <c:val>
            <c:numRef>
              <c:f>Feuil1!$B$24:$F$24</c:f>
              <c:numCache>
                <c:formatCode>0%</c:formatCode>
                <c:ptCount val="5"/>
                <c:pt idx="0">
                  <c:v>0.8</c:v>
                </c:pt>
                <c:pt idx="1">
                  <c:v>0.32</c:v>
                </c:pt>
                <c:pt idx="2">
                  <c:v>0.44</c:v>
                </c:pt>
                <c:pt idx="3">
                  <c:v>0.32</c:v>
                </c:pt>
                <c:pt idx="4">
                  <c:v>0.59</c:v>
                </c:pt>
              </c:numCache>
            </c:numRef>
          </c:val>
        </c:ser>
        <c:ser>
          <c:idx val="1"/>
          <c:order val="1"/>
          <c:tx>
            <c:strRef>
              <c:f>Feuil1!$A$25</c:f>
              <c:strCache>
                <c:ptCount val="1"/>
                <c:pt idx="0">
                  <c:v>2e generatie</c:v>
                </c:pt>
              </c:strCache>
            </c:strRef>
          </c:tx>
          <c:invertIfNegative val="0"/>
          <c:cat>
            <c:strRef>
              <c:f>Feuil1!$B$23:$F$23</c:f>
              <c:strCache>
                <c:ptCount val="5"/>
                <c:pt idx="0">
                  <c:v>Perceptie van discriminatie</c:v>
                </c:pt>
                <c:pt idx="1">
                  <c:v>Perceptie van ongelijke kansen</c:v>
                </c:pt>
                <c:pt idx="2">
                  <c:v>Zich thuis voelen in België</c:v>
                </c:pt>
                <c:pt idx="3">
                  <c:v>Werkloosheid</c:v>
                </c:pt>
                <c:pt idx="4">
                  <c:v>Niveau declassering</c:v>
                </c:pt>
              </c:strCache>
            </c:strRef>
          </c:cat>
          <c:val>
            <c:numRef>
              <c:f>Feuil1!$B$25:$F$25</c:f>
              <c:numCache>
                <c:formatCode>0%</c:formatCode>
                <c:ptCount val="5"/>
                <c:pt idx="0">
                  <c:v>0.81</c:v>
                </c:pt>
                <c:pt idx="1">
                  <c:v>0.17</c:v>
                </c:pt>
                <c:pt idx="2">
                  <c:v>0.78</c:v>
                </c:pt>
                <c:pt idx="3">
                  <c:v>0.2</c:v>
                </c:pt>
                <c:pt idx="4">
                  <c:v>0.31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976704"/>
        <c:axId val="123978496"/>
      </c:barChart>
      <c:catAx>
        <c:axId val="123976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3978496"/>
        <c:crosses val="autoZero"/>
        <c:auto val="1"/>
        <c:lblAlgn val="ctr"/>
        <c:lblOffset val="100"/>
        <c:noMultiLvlLbl val="0"/>
      </c:catAx>
      <c:valAx>
        <c:axId val="1239784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3976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BE"/>
              <a:t>Motif</a:t>
            </a:r>
            <a:r>
              <a:rPr lang="fr-BE" baseline="0"/>
              <a:t> de migration</a:t>
            </a:r>
            <a:endParaRPr lang="fr-BE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nl-B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1295822397200298E-2"/>
                  <c:y val="3.61548556430446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6E6-44C7-A9A1-18929F4AA4A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nl-B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9710269028871399"/>
                  <c:y val="0.129389034703994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6E6-44C7-A9A1-18929F4AA4A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nl-B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Motifs!$A$5:$A$9</c:f>
              <c:strCache>
                <c:ptCount val="5"/>
                <c:pt idx="0">
                  <c:v>Famille</c:v>
                </c:pt>
                <c:pt idx="1">
                  <c:v>Travail</c:v>
                </c:pt>
                <c:pt idx="2">
                  <c:v>Etudes</c:v>
                </c:pt>
                <c:pt idx="3">
                  <c:v>Conflits</c:v>
                </c:pt>
                <c:pt idx="4">
                  <c:v>Autre</c:v>
                </c:pt>
              </c:strCache>
            </c:strRef>
          </c:cat>
          <c:val>
            <c:numRef>
              <c:f>Motifs!$B$5:$B$9</c:f>
              <c:numCache>
                <c:formatCode>0%</c:formatCode>
                <c:ptCount val="5"/>
                <c:pt idx="0">
                  <c:v>0.28000000000000003</c:v>
                </c:pt>
                <c:pt idx="1">
                  <c:v>0.03</c:v>
                </c:pt>
                <c:pt idx="2">
                  <c:v>0.35</c:v>
                </c:pt>
                <c:pt idx="3">
                  <c:v>0.25</c:v>
                </c:pt>
                <c:pt idx="4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6E6-44C7-A9A1-18929F4AA4A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BE"/>
              <a:t>Personnes vivant dans le ménage</a:t>
            </a:r>
          </a:p>
        </c:rich>
      </c:tx>
      <c:layout>
        <c:manualLayout>
          <c:xMode val="edge"/>
          <c:yMode val="edge"/>
          <c:x val="1.01133511220638E-3"/>
          <c:y val="2.450765976935780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nl-B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3415573053368299E-2"/>
                  <c:y val="4.70815106445027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3DB-4206-AAD6-8F259C4A4AE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5448471653894001E-2"/>
                  <c:y val="0.127668183011109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3DB-4206-AAD6-8F259C4A4AE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nl-B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'ménage - famille'!$C$6:$C$9</c:f>
              <c:strCache>
                <c:ptCount val="4"/>
                <c:pt idx="0">
                  <c:v>1 personne</c:v>
                </c:pt>
                <c:pt idx="1">
                  <c:v>2 personnes</c:v>
                </c:pt>
                <c:pt idx="2">
                  <c:v>3-5 personnes</c:v>
                </c:pt>
                <c:pt idx="3">
                  <c:v>6 personnes et plus</c:v>
                </c:pt>
              </c:strCache>
            </c:strRef>
          </c:cat>
          <c:val>
            <c:numRef>
              <c:f>'ménage - famille'!$D$6:$D$9</c:f>
              <c:numCache>
                <c:formatCode>0%</c:formatCode>
                <c:ptCount val="4"/>
                <c:pt idx="0">
                  <c:v>0.27</c:v>
                </c:pt>
                <c:pt idx="1">
                  <c:v>0.16</c:v>
                </c:pt>
                <c:pt idx="2">
                  <c:v>0.45</c:v>
                </c:pt>
                <c:pt idx="3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DB-4206-AAD6-8F259C4A4AE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BE"/>
              <a:t>Familles transnationales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09553368328959"/>
                  <c:y val="-0.19004629629629599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ysClr val="windowText" lastClr="000000"/>
                      </a:solidFill>
                    </a:defRPr>
                  </a:pPr>
                  <a:endParaRPr lang="nl-B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811-488E-8EF9-ACC5C2992F4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3171697287839"/>
                  <c:y val="0.215692621755613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811-488E-8EF9-ACC5C2992F4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nl-B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'ménage - famille'!$B$31:$B$32</c:f>
              <c:strCache>
                <c:ptCount val="2"/>
                <c:pt idx="0">
                  <c:v>Famille entièrement en Belgique</c:v>
                </c:pt>
                <c:pt idx="1">
                  <c:v>Famille entièrement ou en partie à l'étranger </c:v>
                </c:pt>
              </c:strCache>
            </c:strRef>
          </c:cat>
          <c:val>
            <c:numRef>
              <c:f>'ménage - famille'!$C$31:$C$32</c:f>
              <c:numCache>
                <c:formatCode>0%</c:formatCode>
                <c:ptCount val="2"/>
                <c:pt idx="0">
                  <c:v>0.78</c:v>
                </c:pt>
                <c:pt idx="1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811-488E-8EF9-ACC5C2992F4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BE" dirty="0"/>
              <a:t>Niveau </a:t>
            </a:r>
            <a:r>
              <a:rPr lang="fr-BE" dirty="0" smtClean="0"/>
              <a:t>d’études </a:t>
            </a:r>
            <a:r>
              <a:rPr lang="fr-BE" baseline="0" dirty="0" smtClean="0"/>
              <a:t>terminées</a:t>
            </a:r>
            <a:endParaRPr lang="fr-BE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542-4D71-9BAF-BC0916D629B4}"/>
              </c:ext>
            </c:extLst>
          </c:dPt>
          <c:dLbls>
            <c:dLbl>
              <c:idx val="0"/>
              <c:layout>
                <c:manualLayout>
                  <c:x val="0.22799093999911799"/>
                  <c:y val="0.13277123829509099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ysClr val="windowText" lastClr="000000"/>
                      </a:solidFill>
                    </a:defRPr>
                  </a:pPr>
                  <a:endParaRPr lang="nl-B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542-4D71-9BAF-BC0916D629B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200" b="1">
                      <a:solidFill>
                        <a:sysClr val="windowText" lastClr="000000"/>
                      </a:solidFill>
                    </a:defRPr>
                  </a:pPr>
                  <a:endParaRPr lang="nl-B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6589303708303199"/>
                  <c:y val="0.180062271838473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542-4D71-9BAF-BC0916D629B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nl-B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'Figure 6. Niveau d''instruction'!$A$2:$A$5</c:f>
              <c:strCache>
                <c:ptCount val="4"/>
                <c:pt idx="0">
                  <c:v>Sans instruction et primaire</c:v>
                </c:pt>
                <c:pt idx="1">
                  <c:v>Secondaire</c:v>
                </c:pt>
                <c:pt idx="2">
                  <c:v>Supérieur court</c:v>
                </c:pt>
                <c:pt idx="3">
                  <c:v>Supérieur long</c:v>
                </c:pt>
              </c:strCache>
            </c:strRef>
          </c:cat>
          <c:val>
            <c:numRef>
              <c:f>'Figure 6. Niveau d''instruction'!$B$2:$B$5</c:f>
              <c:numCache>
                <c:formatCode>0%</c:formatCode>
                <c:ptCount val="4"/>
                <c:pt idx="0">
                  <c:v>0.05</c:v>
                </c:pt>
                <c:pt idx="1">
                  <c:v>0.35</c:v>
                </c:pt>
                <c:pt idx="2">
                  <c:v>0.28999999999999998</c:v>
                </c:pt>
                <c:pt idx="3">
                  <c:v>0.32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542-4D71-9BAF-BC0916D629B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BE"/>
              <a:t>Lieu</a:t>
            </a:r>
            <a:r>
              <a:rPr lang="fr-BE" baseline="0"/>
              <a:t> d'obtention et reconnaissance du diplôme</a:t>
            </a:r>
            <a:endParaRPr lang="fr-BE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nl-B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nl-B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'Figure 7. Lieu obtention'!$C$1:$E$1</c:f>
              <c:strCache>
                <c:ptCount val="3"/>
                <c:pt idx="0">
                  <c:v>Hors Belgique, non reconnu</c:v>
                </c:pt>
                <c:pt idx="1">
                  <c:v>Hors Belgique, reconnu</c:v>
                </c:pt>
                <c:pt idx="2">
                  <c:v>Obtenu en Belgique</c:v>
                </c:pt>
              </c:strCache>
            </c:strRef>
          </c:cat>
          <c:val>
            <c:numRef>
              <c:f>'Figure 7. Lieu obtention'!$C$2:$E$2</c:f>
              <c:numCache>
                <c:formatCode>0%</c:formatCode>
                <c:ptCount val="3"/>
                <c:pt idx="0">
                  <c:v>0.35</c:v>
                </c:pt>
                <c:pt idx="1">
                  <c:v>0.16</c:v>
                </c:pt>
                <c:pt idx="2">
                  <c:v>0.49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45-4E08-89DB-DD2DDC8F010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BE"/>
              <a:t>Taux de déclassement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'Figure 10. Déclassement'!$A$3:$A$5</c:f>
              <c:strCache>
                <c:ptCount val="3"/>
                <c:pt idx="0">
                  <c:v>Diplôme obtenu en Belgique</c:v>
                </c:pt>
                <c:pt idx="1">
                  <c:v>Obtenu hors Belgique, reconnu</c:v>
                </c:pt>
                <c:pt idx="2">
                  <c:v>Obtenu hors Belgique, non reconnu</c:v>
                </c:pt>
              </c:strCache>
            </c:strRef>
          </c:cat>
          <c:val>
            <c:numRef>
              <c:f>'Figure 10. Déclassement'!$B$3:$B$5</c:f>
              <c:numCache>
                <c:formatCode>0%</c:formatCode>
                <c:ptCount val="3"/>
                <c:pt idx="0">
                  <c:v>0.43</c:v>
                </c:pt>
                <c:pt idx="1">
                  <c:v>0.59</c:v>
                </c:pt>
                <c:pt idx="2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2D-4BA0-837A-841E07978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61472"/>
        <c:axId val="123563008"/>
      </c:barChart>
      <c:catAx>
        <c:axId val="123561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3563008"/>
        <c:crosses val="autoZero"/>
        <c:auto val="1"/>
        <c:lblAlgn val="ctr"/>
        <c:lblOffset val="100"/>
        <c:noMultiLvlLbl val="0"/>
      </c:catAx>
      <c:valAx>
        <c:axId val="12356300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nl-BE"/>
          </a:p>
        </c:txPr>
        <c:crossAx val="123561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fr-BE" sz="2000" dirty="0" smtClean="0"/>
              <a:t>Taux de Chômage</a:t>
            </a:r>
            <a:endParaRPr lang="fr-BE" sz="20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'Figure 10. Déclassement'!$A$3:$A$5</c:f>
              <c:strCache>
                <c:ptCount val="3"/>
                <c:pt idx="0">
                  <c:v>Diplôme obtenu en Belgique</c:v>
                </c:pt>
                <c:pt idx="1">
                  <c:v>Obtenu hors Belgique, reconnu</c:v>
                </c:pt>
                <c:pt idx="2">
                  <c:v>Obtenu hors Belgique, non reconnu</c:v>
                </c:pt>
              </c:strCache>
            </c:strRef>
          </c:cat>
          <c:val>
            <c:numRef>
              <c:f>'Figure 10. Déclassement'!$C$3:$C$5</c:f>
              <c:numCache>
                <c:formatCode>0%</c:formatCode>
                <c:ptCount val="3"/>
                <c:pt idx="0">
                  <c:v>0.25</c:v>
                </c:pt>
                <c:pt idx="1">
                  <c:v>0.33</c:v>
                </c:pt>
                <c:pt idx="2">
                  <c:v>0.42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E4-4FCC-9924-7368B978E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87584"/>
        <c:axId val="123597568"/>
      </c:barChart>
      <c:catAx>
        <c:axId val="123587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nl-BE"/>
          </a:p>
        </c:txPr>
        <c:crossAx val="123597568"/>
        <c:crosses val="autoZero"/>
        <c:auto val="1"/>
        <c:lblAlgn val="ctr"/>
        <c:lblOffset val="100"/>
        <c:noMultiLvlLbl val="0"/>
      </c:catAx>
      <c:valAx>
        <c:axId val="123597568"/>
        <c:scaling>
          <c:orientation val="minMax"/>
          <c:max val="0.9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nl-BE"/>
          </a:p>
        </c:txPr>
        <c:crossAx val="123587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BE"/>
              <a:t>Femmes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Ethnostrat!$B$7:$B$15</c:f>
              <c:strCache>
                <c:ptCount val="9"/>
                <c:pt idx="0">
                  <c:v>Enseignants </c:v>
                </c:pt>
                <c:pt idx="1">
                  <c:v>Réceptionnistes et agents de call centers</c:v>
                </c:pt>
                <c:pt idx="2">
                  <c:v>Assistants et éducateurs sociaux</c:v>
                </c:pt>
                <c:pt idx="3">
                  <c:v>Aide-ménagère à domicile</c:v>
                </c:pt>
                <c:pt idx="4">
                  <c:v>Vendeuse</c:v>
                </c:pt>
                <c:pt idx="5">
                  <c:v>Restauration (cuisinier, serveur, autre)</c:v>
                </c:pt>
                <c:pt idx="6">
                  <c:v>Infirmière</c:v>
                </c:pt>
                <c:pt idx="7">
                  <c:v>Aide-soignante</c:v>
                </c:pt>
                <c:pt idx="8">
                  <c:v>Personnel de nettoyage</c:v>
                </c:pt>
              </c:strCache>
            </c:strRef>
          </c:cat>
          <c:val>
            <c:numRef>
              <c:f>Ethnostrat!$C$7:$C$15</c:f>
              <c:numCache>
                <c:formatCode>0%</c:formatCode>
                <c:ptCount val="9"/>
                <c:pt idx="0">
                  <c:v>0.03</c:v>
                </c:pt>
                <c:pt idx="1">
                  <c:v>0.04</c:v>
                </c:pt>
                <c:pt idx="2">
                  <c:v>0.04</c:v>
                </c:pt>
                <c:pt idx="3">
                  <c:v>0.05</c:v>
                </c:pt>
                <c:pt idx="4">
                  <c:v>7.0000000000000007E-2</c:v>
                </c:pt>
                <c:pt idx="5">
                  <c:v>7.0000000000000007E-2</c:v>
                </c:pt>
                <c:pt idx="6">
                  <c:v>0.08</c:v>
                </c:pt>
                <c:pt idx="7">
                  <c:v>0.14000000000000001</c:v>
                </c:pt>
                <c:pt idx="8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4E-451F-B30F-0E1822A5D1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23690368"/>
        <c:axId val="123716736"/>
      </c:barChart>
      <c:catAx>
        <c:axId val="1236903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nl-BE"/>
          </a:p>
        </c:txPr>
        <c:crossAx val="123716736"/>
        <c:crosses val="autoZero"/>
        <c:auto val="1"/>
        <c:lblAlgn val="ctr"/>
        <c:lblOffset val="100"/>
        <c:noMultiLvlLbl val="0"/>
      </c:catAx>
      <c:valAx>
        <c:axId val="123716736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crossAx val="123690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27104-8445-8548-908E-67EFD43F8B20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8BA16-69A6-4645-AC4D-D759D344D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36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5AC2E-EC64-2940-9A1E-D4919FFC1F4F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3113" y="739775"/>
            <a:ext cx="52514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C7E24-A49A-F94F-8A04-E41709B07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3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13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83" algn="l" defTabSz="5213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67" algn="l" defTabSz="5213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150" algn="l" defTabSz="5213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533" algn="l" defTabSz="5213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917" algn="l" defTabSz="5213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301" algn="l" defTabSz="5213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683" algn="l" defTabSz="5213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068" algn="l" defTabSz="5213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2400" dirty="0"/>
              <a:t>Intro slide present on screen </a:t>
            </a:r>
            <a:r>
              <a:rPr lang="nl-BE" sz="2400" dirty="0" err="1"/>
              <a:t>when</a:t>
            </a:r>
            <a:r>
              <a:rPr lang="nl-BE" sz="2400" dirty="0"/>
              <a:t> </a:t>
            </a:r>
            <a:r>
              <a:rPr lang="nl-BE" sz="2400" dirty="0" err="1"/>
              <a:t>people</a:t>
            </a:r>
            <a:r>
              <a:rPr lang="nl-BE" sz="2400" dirty="0"/>
              <a:t> </a:t>
            </a:r>
            <a:r>
              <a:rPr lang="nl-BE" sz="2400" dirty="0" err="1"/>
              <a:t>arrive</a:t>
            </a:r>
            <a:r>
              <a:rPr lang="nl-BE" sz="2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C7E24-A49A-F94F-8A04-E41709B070A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26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Wezien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groot</a:t>
            </a:r>
            <a:r>
              <a:rPr lang="en-US" dirty="0"/>
              <a:t> </a:t>
            </a:r>
            <a:r>
              <a:rPr lang="en-US" dirty="0" err="1"/>
              <a:t>verschil</a:t>
            </a:r>
            <a:r>
              <a:rPr lang="en-US" baseline="0" dirty="0"/>
              <a:t> in de </a:t>
            </a:r>
            <a:r>
              <a:rPr lang="en-US" baseline="0" dirty="0" err="1"/>
              <a:t>deelname</a:t>
            </a:r>
            <a:r>
              <a:rPr lang="en-US" baseline="0" dirty="0"/>
              <a:t> </a:t>
            </a:r>
            <a:r>
              <a:rPr lang="en-US" baseline="0" dirty="0" err="1"/>
              <a:t>aan</a:t>
            </a:r>
            <a:r>
              <a:rPr lang="en-US" baseline="0" dirty="0"/>
              <a:t> de </a:t>
            </a:r>
            <a:r>
              <a:rPr lang="en-US" baseline="0" dirty="0" err="1"/>
              <a:t>arbeidsmarkt</a:t>
            </a:r>
            <a:r>
              <a:rPr lang="en-US" baseline="0" dirty="0"/>
              <a:t> op basis van ‘de </a:t>
            </a:r>
            <a:r>
              <a:rPr lang="en-US" baseline="0" dirty="0" err="1"/>
              <a:t>nationaluteit</a:t>
            </a:r>
            <a:r>
              <a:rPr lang="en-US" baseline="0" dirty="0"/>
              <a:t> of de status van het diploma; </a:t>
            </a:r>
            <a:r>
              <a:rPr lang="en-US" baseline="0" dirty="0" err="1"/>
              <a:t>als</a:t>
            </a:r>
            <a:r>
              <a:rPr lang="en-US" baseline="0" dirty="0"/>
              <a:t> in </a:t>
            </a:r>
            <a:r>
              <a:rPr lang="en-US" baseline="0" dirty="0" err="1"/>
              <a:t>belgië</a:t>
            </a:r>
            <a:r>
              <a:rPr lang="en-US" baseline="0" dirty="0"/>
              <a:t> </a:t>
            </a:r>
            <a:r>
              <a:rPr lang="en-US" baseline="0" dirty="0" err="1"/>
              <a:t>behaald</a:t>
            </a:r>
            <a:r>
              <a:rPr lang="en-US" baseline="0" dirty="0"/>
              <a:t> </a:t>
            </a:r>
            <a:r>
              <a:rPr lang="en-US" baseline="0" dirty="0" err="1"/>
              <a:t>heeft</a:t>
            </a:r>
            <a:r>
              <a:rPr lang="en-US" baseline="0" dirty="0"/>
              <a:t> men </a:t>
            </a:r>
            <a:r>
              <a:rPr lang="en-US" baseline="0" dirty="0" err="1"/>
              <a:t>veel</a:t>
            </a:r>
            <a:r>
              <a:rPr lang="en-US" baseline="0" dirty="0"/>
              <a:t> minder </a:t>
            </a:r>
            <a:r>
              <a:rPr lang="en-US" baseline="0" dirty="0" err="1"/>
              <a:t>kans</a:t>
            </a:r>
            <a:r>
              <a:rPr lang="en-US" baseline="0" dirty="0"/>
              <a:t> </a:t>
            </a:r>
            <a:r>
              <a:rPr lang="en-US" baseline="0" dirty="0" err="1"/>
              <a:t>werkloos</a:t>
            </a:r>
            <a:r>
              <a:rPr lang="en-US" baseline="0" dirty="0"/>
              <a:t>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zijn</a:t>
            </a:r>
            <a:r>
              <a:rPr lang="en-US" baseline="0" dirty="0"/>
              <a:t> </a:t>
            </a:r>
            <a:r>
              <a:rPr lang="en-US" baseline="0" dirty="0" err="1"/>
              <a:t>dan</a:t>
            </a:r>
            <a:r>
              <a:rPr lang="en-US" baseline="0" dirty="0"/>
              <a:t> </a:t>
            </a:r>
            <a:r>
              <a:rPr lang="en-US" baseline="0" dirty="0" err="1"/>
              <a:t>als</a:t>
            </a:r>
            <a:r>
              <a:rPr lang="en-US" baseline="0" dirty="0"/>
              <a:t> in het </a:t>
            </a:r>
            <a:r>
              <a:rPr lang="en-US" baseline="0" dirty="0" err="1"/>
              <a:t>buitenland</a:t>
            </a:r>
            <a:r>
              <a:rPr lang="en-US" baseline="0" dirty="0"/>
              <a:t> </a:t>
            </a:r>
            <a:r>
              <a:rPr lang="en-US" baseline="0" dirty="0" err="1"/>
              <a:t>behaald</a:t>
            </a:r>
            <a:r>
              <a:rPr lang="en-US" baseline="0" dirty="0"/>
              <a:t>; </a:t>
            </a:r>
            <a:r>
              <a:rPr lang="en-US" baseline="0" dirty="0" err="1"/>
              <a:t>ook</a:t>
            </a:r>
            <a:r>
              <a:rPr lang="en-US" baseline="0" dirty="0"/>
              <a:t> </a:t>
            </a:r>
            <a:r>
              <a:rPr lang="en-US" baseline="0" dirty="0" err="1"/>
              <a:t>als</a:t>
            </a:r>
            <a:r>
              <a:rPr lang="en-US" baseline="0" dirty="0"/>
              <a:t> het diploma in </a:t>
            </a:r>
            <a:r>
              <a:rPr lang="en-US" baseline="0" dirty="0" err="1"/>
              <a:t>belgië</a:t>
            </a:r>
            <a:r>
              <a:rPr lang="en-US" baseline="0" dirty="0"/>
              <a:t> </a:t>
            </a:r>
            <a:r>
              <a:rPr lang="en-US" baseline="0" dirty="0" err="1"/>
              <a:t>erkend</a:t>
            </a:r>
            <a:r>
              <a:rPr lang="en-US" baseline="0" dirty="0"/>
              <a:t> is is de </a:t>
            </a:r>
            <a:r>
              <a:rPr lang="en-US" baseline="0" dirty="0" err="1"/>
              <a:t>kans</a:t>
            </a:r>
            <a:r>
              <a:rPr lang="en-US" baseline="0" dirty="0"/>
              <a:t> op </a:t>
            </a:r>
            <a:r>
              <a:rPr lang="en-US" baseline="0" dirty="0" err="1"/>
              <a:t>werkloosheid</a:t>
            </a:r>
            <a:r>
              <a:rPr lang="en-US" baseline="0" dirty="0"/>
              <a:t> </a:t>
            </a:r>
            <a:r>
              <a:rPr lang="en-US" baseline="0" dirty="0" err="1"/>
              <a:t>veel</a:t>
            </a:r>
            <a:r>
              <a:rPr lang="en-US" baseline="0" dirty="0"/>
              <a:t> lager</a:t>
            </a:r>
          </a:p>
          <a:p>
            <a:endParaRPr lang="en-US" baseline="0" dirty="0"/>
          </a:p>
          <a:p>
            <a:r>
              <a:rPr lang="en-US" baseline="0" dirty="0" err="1"/>
              <a:t>Geen</a:t>
            </a:r>
            <a:r>
              <a:rPr lang="en-US" baseline="0" dirty="0"/>
              <a:t> effect van </a:t>
            </a:r>
            <a:r>
              <a:rPr lang="en-US" baseline="0" dirty="0" err="1"/>
              <a:t>belgische</a:t>
            </a:r>
            <a:r>
              <a:rPr lang="en-US" baseline="0" dirty="0"/>
              <a:t> </a:t>
            </a:r>
            <a:r>
              <a:rPr lang="en-US" baseline="0" dirty="0" err="1"/>
              <a:t>nationaliteit</a:t>
            </a:r>
            <a:r>
              <a:rPr lang="en-US" baseline="0" dirty="0"/>
              <a:t> op </a:t>
            </a:r>
            <a:r>
              <a:rPr lang="en-US" baseline="0" dirty="0" err="1"/>
              <a:t>zich</a:t>
            </a:r>
            <a:r>
              <a:rPr lang="en-US" baseline="0" dirty="0"/>
              <a:t> (</a:t>
            </a:r>
            <a:r>
              <a:rPr lang="en-US" baseline="0" dirty="0" err="1"/>
              <a:t>wel</a:t>
            </a:r>
            <a:r>
              <a:rPr lang="en-US" baseline="0" dirty="0"/>
              <a:t> zo </a:t>
            </a:r>
            <a:r>
              <a:rPr lang="en-US" baseline="0" dirty="0" err="1"/>
              <a:t>dat</a:t>
            </a:r>
            <a:r>
              <a:rPr lang="en-US" baseline="0" dirty="0"/>
              <a:t> </a:t>
            </a:r>
            <a:r>
              <a:rPr lang="en-US" baseline="0" dirty="0" err="1"/>
              <a:t>belgen</a:t>
            </a:r>
            <a:r>
              <a:rPr lang="en-US" baseline="0" dirty="0"/>
              <a:t> </a:t>
            </a:r>
            <a:r>
              <a:rPr lang="en-US" baseline="0" dirty="0" err="1"/>
              <a:t>vaker</a:t>
            </a:r>
            <a:r>
              <a:rPr lang="en-US" baseline="0" dirty="0"/>
              <a:t> diploma </a:t>
            </a:r>
            <a:r>
              <a:rPr lang="en-US" baseline="0" dirty="0" err="1"/>
              <a:t>hier</a:t>
            </a:r>
            <a:r>
              <a:rPr lang="en-US" baseline="0" dirty="0"/>
              <a:t> </a:t>
            </a:r>
            <a:r>
              <a:rPr lang="en-US" baseline="0" dirty="0" err="1"/>
              <a:t>hebben</a:t>
            </a:r>
            <a:r>
              <a:rPr lang="en-US" baseline="0" dirty="0"/>
              <a:t> </a:t>
            </a:r>
            <a:r>
              <a:rPr lang="en-US" baseline="0" dirty="0" err="1"/>
              <a:t>gehaald</a:t>
            </a:r>
            <a:r>
              <a:rPr lang="en-US" baseline="0" dirty="0"/>
              <a:t>)</a:t>
            </a:r>
          </a:p>
          <a:p>
            <a:endParaRPr lang="en-US" baseline="0" dirty="0"/>
          </a:p>
          <a:p>
            <a:r>
              <a:rPr lang="en-US" baseline="0" dirty="0" err="1"/>
              <a:t>Wie</a:t>
            </a:r>
            <a:r>
              <a:rPr lang="en-US" baseline="0" dirty="0"/>
              <a:t> </a:t>
            </a:r>
            <a:r>
              <a:rPr lang="en-US" baseline="0" dirty="0" err="1"/>
              <a:t>heeft</a:t>
            </a:r>
            <a:r>
              <a:rPr lang="en-US" baseline="0" dirty="0"/>
              <a:t> </a:t>
            </a:r>
            <a:r>
              <a:rPr lang="en-US" baseline="0" dirty="0" err="1"/>
              <a:t>meer</a:t>
            </a:r>
            <a:r>
              <a:rPr lang="en-US" baseline="0" dirty="0"/>
              <a:t> of minder </a:t>
            </a:r>
            <a:r>
              <a:rPr lang="en-US" baseline="0" dirty="0" err="1"/>
              <a:t>kans</a:t>
            </a:r>
            <a:r>
              <a:rPr lang="en-US" baseline="0" dirty="0"/>
              <a:t> om </a:t>
            </a:r>
            <a:r>
              <a:rPr lang="en-US" baseline="0" dirty="0" err="1"/>
              <a:t>werkloos</a:t>
            </a:r>
            <a:r>
              <a:rPr lang="en-US" baseline="0" dirty="0"/>
              <a:t>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zijn</a:t>
            </a:r>
            <a:r>
              <a:rPr lang="en-US" baseline="0" dirty="0"/>
              <a:t>: </a:t>
            </a:r>
          </a:p>
          <a:p>
            <a:r>
              <a:rPr lang="en-US" baseline="0" dirty="0" err="1"/>
              <a:t>Rwandezen</a:t>
            </a:r>
            <a:r>
              <a:rPr lang="en-US" baseline="0" dirty="0"/>
              <a:t> minder</a:t>
            </a:r>
          </a:p>
          <a:p>
            <a:r>
              <a:rPr lang="en-US" baseline="0" dirty="0"/>
              <a:t>-diploma </a:t>
            </a:r>
            <a:r>
              <a:rPr lang="en-US" baseline="0" dirty="0" err="1"/>
              <a:t>hoger</a:t>
            </a:r>
            <a:r>
              <a:rPr lang="en-US" baseline="0" dirty="0"/>
              <a:t> </a:t>
            </a:r>
            <a:r>
              <a:rPr lang="en-US" baseline="0" dirty="0" err="1"/>
              <a:t>onderwijs</a:t>
            </a:r>
            <a:r>
              <a:rPr lang="en-US" baseline="0" dirty="0"/>
              <a:t> </a:t>
            </a:r>
            <a:r>
              <a:rPr lang="en-US" baseline="0" dirty="0" err="1"/>
              <a:t>korte</a:t>
            </a:r>
            <a:r>
              <a:rPr lang="en-US" baseline="0" dirty="0"/>
              <a:t> type minder</a:t>
            </a:r>
          </a:p>
          <a:p>
            <a:r>
              <a:rPr lang="en-US" baseline="0" dirty="0"/>
              <a:t>50 </a:t>
            </a:r>
            <a:r>
              <a:rPr lang="en-US" baseline="0" dirty="0" err="1"/>
              <a:t>jaar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meer</a:t>
            </a:r>
            <a:r>
              <a:rPr lang="en-US" baseline="0" dirty="0"/>
              <a:t>: </a:t>
            </a:r>
            <a:r>
              <a:rPr lang="en-US" baseline="0" dirty="0" err="1"/>
              <a:t>meer</a:t>
            </a:r>
            <a:endParaRPr lang="en-US" baseline="0" dirty="0"/>
          </a:p>
          <a:p>
            <a:r>
              <a:rPr lang="en-US" baseline="0" dirty="0"/>
              <a:t>Diploma </a:t>
            </a:r>
            <a:r>
              <a:rPr lang="en-US" baseline="0" dirty="0" err="1"/>
              <a:t>behaald</a:t>
            </a:r>
            <a:r>
              <a:rPr lang="en-US" baseline="0" dirty="0"/>
              <a:t> </a:t>
            </a:r>
            <a:r>
              <a:rPr lang="en-US" baseline="0" dirty="0" err="1"/>
              <a:t>buiten</a:t>
            </a:r>
            <a:r>
              <a:rPr lang="en-US" baseline="0" dirty="0"/>
              <a:t> </a:t>
            </a:r>
            <a:r>
              <a:rPr lang="en-US" baseline="0" dirty="0" err="1"/>
              <a:t>belgie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niet</a:t>
            </a:r>
            <a:r>
              <a:rPr lang="en-US" baseline="0" dirty="0"/>
              <a:t> </a:t>
            </a:r>
            <a:r>
              <a:rPr lang="en-US" baseline="0" dirty="0" err="1"/>
              <a:t>erkend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C7E24-A49A-F94F-8A04-E41709B070A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18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C7E24-A49A-F94F-8A04-E41709B070A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84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charset="2"/>
              <a:buChar char="Ø"/>
            </a:pPr>
            <a:r>
              <a:rPr lang="fr-FR" sz="2000" dirty="0">
                <a:latin typeface="Roboto"/>
              </a:rPr>
              <a:t>Sentiment plus fort: </a:t>
            </a:r>
          </a:p>
          <a:p>
            <a:pPr marL="799111" lvl="1" indent="-342900"/>
            <a:r>
              <a:rPr lang="fr-FR" sz="2000" dirty="0">
                <a:latin typeface="Roboto"/>
              </a:rPr>
              <a:t>La deuxième génération</a:t>
            </a:r>
          </a:p>
          <a:p>
            <a:pPr marL="799111" lvl="1" indent="-342900"/>
            <a:r>
              <a:rPr lang="fr-FR" sz="2000" dirty="0">
                <a:latin typeface="Roboto"/>
              </a:rPr>
              <a:t>Les personnes de 50 ans et plus</a:t>
            </a:r>
          </a:p>
          <a:p>
            <a:pPr marL="799111" lvl="1" indent="-342900"/>
            <a:r>
              <a:rPr lang="fr-FR" sz="2000" dirty="0">
                <a:latin typeface="Roboto"/>
              </a:rPr>
              <a:t>Les personnes d’origines rwandaise et burundaise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C7E24-A49A-F94F-8A04-E41709B070A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06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C7E24-A49A-F94F-8A04-E41709B070A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44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latin typeface="Roboto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C7E24-A49A-F94F-8A04-E41709B070A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34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charset="2"/>
              <a:buChar char="Ø"/>
            </a:pPr>
            <a:r>
              <a:rPr lang="fr-FR" sz="1400" dirty="0" smtClean="0">
                <a:latin typeface="Roboto"/>
              </a:rPr>
              <a:t>L</a:t>
            </a:r>
            <a:r>
              <a:rPr lang="fr-BE" sz="1400" dirty="0" smtClean="0">
                <a:latin typeface="Roboto"/>
              </a:rPr>
              <a:t>es </a:t>
            </a:r>
            <a:r>
              <a:rPr lang="fr-BE" sz="1400" dirty="0" err="1" smtClean="0">
                <a:latin typeface="Roboto"/>
              </a:rPr>
              <a:t>Congolais.e.s</a:t>
            </a:r>
            <a:r>
              <a:rPr lang="fr-BE" sz="1400" dirty="0" smtClean="0">
                <a:latin typeface="Roboto"/>
              </a:rPr>
              <a:t>, les </a:t>
            </a:r>
            <a:r>
              <a:rPr lang="fr-BE" sz="1400" dirty="0" err="1" smtClean="0">
                <a:latin typeface="Roboto"/>
              </a:rPr>
              <a:t>Rwandais.e.s</a:t>
            </a:r>
            <a:r>
              <a:rPr lang="fr-BE" sz="1400" dirty="0" smtClean="0">
                <a:latin typeface="Roboto"/>
              </a:rPr>
              <a:t> (et les </a:t>
            </a:r>
            <a:r>
              <a:rPr lang="fr-BE" sz="1400" dirty="0" err="1" smtClean="0">
                <a:latin typeface="Roboto"/>
              </a:rPr>
              <a:t>Burundais.e.s</a:t>
            </a:r>
            <a:r>
              <a:rPr lang="fr-BE" sz="1400" dirty="0" smtClean="0">
                <a:latin typeface="Roboto"/>
              </a:rPr>
              <a:t>) de Belgique sont ici, en moyenne, </a:t>
            </a:r>
            <a:r>
              <a:rPr lang="fr-BE" sz="1400" b="1" dirty="0" smtClean="0">
                <a:latin typeface="Roboto"/>
              </a:rPr>
              <a:t>plus longtemps </a:t>
            </a:r>
            <a:r>
              <a:rPr lang="fr-BE" sz="1400" dirty="0" smtClean="0">
                <a:latin typeface="Roboto"/>
              </a:rPr>
              <a:t>que les autres Afro-</a:t>
            </a:r>
            <a:r>
              <a:rPr lang="fr-BE" sz="1400" dirty="0" err="1" smtClean="0">
                <a:latin typeface="Roboto"/>
              </a:rPr>
              <a:t>descendant.e.s</a:t>
            </a:r>
            <a:r>
              <a:rPr lang="fr-BE" sz="1400" dirty="0" smtClean="0">
                <a:latin typeface="Roboto"/>
              </a:rPr>
              <a:t> </a:t>
            </a:r>
          </a:p>
          <a:p>
            <a:pPr marL="342900" indent="-342900">
              <a:buFont typeface="Wingdings" charset="2"/>
              <a:buChar char="Ø"/>
            </a:pPr>
            <a:r>
              <a:rPr lang="fr-BE" sz="1400" dirty="0" smtClean="0">
                <a:latin typeface="Roboto"/>
              </a:rPr>
              <a:t>Ils sont </a:t>
            </a:r>
            <a:r>
              <a:rPr lang="fr-BE" sz="1400" b="1" dirty="0" smtClean="0">
                <a:latin typeface="Roboto"/>
              </a:rPr>
              <a:t>plus nombreux </a:t>
            </a:r>
            <a:r>
              <a:rPr lang="fr-BE" sz="1400" dirty="0" smtClean="0">
                <a:latin typeface="Roboto"/>
              </a:rPr>
              <a:t>à avoir la </a:t>
            </a:r>
            <a:r>
              <a:rPr lang="fr-BE" sz="1400" b="1" dirty="0" smtClean="0">
                <a:latin typeface="Roboto"/>
              </a:rPr>
              <a:t>nationalité belge </a:t>
            </a:r>
          </a:p>
          <a:p>
            <a:pPr marL="342900" indent="-342900">
              <a:buFont typeface="Wingdings" charset="2"/>
              <a:buChar char="Ø"/>
            </a:pPr>
            <a:r>
              <a:rPr lang="fr-BE" sz="1400" dirty="0" smtClean="0">
                <a:latin typeface="Roboto"/>
              </a:rPr>
              <a:t>Ils sont un peu </a:t>
            </a:r>
            <a:r>
              <a:rPr lang="fr-BE" sz="1400" b="1" dirty="0" smtClean="0">
                <a:latin typeface="Roboto"/>
              </a:rPr>
              <a:t>plus âgés </a:t>
            </a:r>
            <a:r>
              <a:rPr lang="fr-BE" sz="1400" dirty="0" smtClean="0">
                <a:latin typeface="Roboto"/>
              </a:rPr>
              <a:t>à </a:t>
            </a:r>
            <a:r>
              <a:rPr lang="fr-BE" sz="1400" b="1" dirty="0" smtClean="0">
                <a:latin typeface="Roboto"/>
              </a:rPr>
              <a:t>l’âge de leur arrivée</a:t>
            </a:r>
          </a:p>
          <a:p>
            <a:pPr marL="342900" indent="-342900">
              <a:buFont typeface="Wingdings" charset="2"/>
              <a:buChar char="Ø"/>
            </a:pPr>
            <a:r>
              <a:rPr lang="fr-BE" sz="1400" dirty="0" smtClean="0">
                <a:latin typeface="Roboto"/>
              </a:rPr>
              <a:t>Ils sont </a:t>
            </a:r>
            <a:r>
              <a:rPr lang="fr-BE" sz="1400" b="1" dirty="0" smtClean="0">
                <a:latin typeface="Roboto"/>
              </a:rPr>
              <a:t>moins souvent seuls avec enfants</a:t>
            </a:r>
          </a:p>
          <a:p>
            <a:pPr marL="342900" indent="-342900">
              <a:buFont typeface="Wingdings" charset="2"/>
              <a:buChar char="Ø"/>
            </a:pPr>
            <a:r>
              <a:rPr lang="fr-BE" sz="1400" dirty="0" smtClean="0">
                <a:latin typeface="Roboto"/>
              </a:rPr>
              <a:t>Ils sont </a:t>
            </a:r>
            <a:r>
              <a:rPr lang="fr-BE" sz="1400" b="1" dirty="0" smtClean="0">
                <a:latin typeface="Roboto"/>
              </a:rPr>
              <a:t>plus souvent protestants/pentecôtistes/charismatiques </a:t>
            </a:r>
          </a:p>
          <a:p>
            <a:pPr marL="342900" indent="-342900">
              <a:buFont typeface="Wingdings" charset="2"/>
              <a:buChar char="Ø"/>
            </a:pPr>
            <a:r>
              <a:rPr lang="fr-BE" sz="1400" dirty="0" smtClean="0">
                <a:latin typeface="Roboto"/>
              </a:rPr>
              <a:t>Ils sont </a:t>
            </a:r>
            <a:r>
              <a:rPr lang="fr-BE" sz="1400" b="1" dirty="0" smtClean="0">
                <a:latin typeface="Roboto"/>
              </a:rPr>
              <a:t>plus venus dans le cadre des conflits</a:t>
            </a:r>
          </a:p>
          <a:p>
            <a:pPr marL="342900" indent="-342900">
              <a:buFont typeface="Wingdings" charset="2"/>
              <a:buChar char="Ø"/>
            </a:pPr>
            <a:r>
              <a:rPr lang="fr-BE" sz="1400" dirty="0" smtClean="0">
                <a:latin typeface="Roboto"/>
              </a:rPr>
              <a:t>Ils ont </a:t>
            </a:r>
            <a:r>
              <a:rPr lang="fr-BE" sz="1400" b="1" dirty="0" smtClean="0">
                <a:latin typeface="Roboto"/>
              </a:rPr>
              <a:t>moins de confiance dans les associations d’origine</a:t>
            </a:r>
          </a:p>
          <a:p>
            <a:pPr marL="342900" indent="-342900">
              <a:buFont typeface="Wingdings" charset="2"/>
              <a:buChar char="Ø"/>
            </a:pPr>
            <a:r>
              <a:rPr lang="fr-BE" sz="1400" dirty="0" smtClean="0">
                <a:latin typeface="Roboto"/>
              </a:rPr>
              <a:t>Ils ont </a:t>
            </a:r>
            <a:r>
              <a:rPr lang="fr-BE" sz="1400" b="1" dirty="0" smtClean="0">
                <a:latin typeface="Roboto"/>
              </a:rPr>
              <a:t>plus de confiance </a:t>
            </a:r>
            <a:r>
              <a:rPr lang="fr-BE" sz="1400" dirty="0" smtClean="0">
                <a:latin typeface="Roboto"/>
              </a:rPr>
              <a:t>dans les </a:t>
            </a:r>
            <a:r>
              <a:rPr lang="fr-BE" sz="1400" b="1" dirty="0" smtClean="0">
                <a:latin typeface="Roboto"/>
              </a:rPr>
              <a:t>institutions d’Etat</a:t>
            </a:r>
          </a:p>
          <a:p>
            <a:pPr marL="342900" indent="-342900">
              <a:buFont typeface="Wingdings" charset="2"/>
              <a:buChar char="Ø"/>
            </a:pPr>
            <a:r>
              <a:rPr lang="fr-BE" sz="1400" dirty="0" smtClean="0">
                <a:latin typeface="Roboto"/>
              </a:rPr>
              <a:t>Ils sont </a:t>
            </a:r>
            <a:r>
              <a:rPr lang="fr-BE" sz="1400" b="1" dirty="0" smtClean="0">
                <a:latin typeface="Roboto"/>
              </a:rPr>
              <a:t>plus en faveur de revendications en lien au passé colonial</a:t>
            </a:r>
          </a:p>
          <a:p>
            <a:pPr marL="342900" indent="-342900">
              <a:buFont typeface="Wingdings" charset="2"/>
              <a:buChar char="Ø"/>
            </a:pPr>
            <a:endParaRPr lang="fr-BE" sz="1400" dirty="0" smtClean="0">
              <a:latin typeface="Roboto"/>
            </a:endParaRPr>
          </a:p>
          <a:p>
            <a:pPr marL="342900" indent="-342900">
              <a:buFont typeface="Wingdings" charset="2"/>
              <a:buChar char="Ø"/>
            </a:pPr>
            <a:r>
              <a:rPr lang="fr-BE" sz="1400" dirty="0" smtClean="0">
                <a:latin typeface="Roboto"/>
              </a:rPr>
              <a:t>Schéma d’intégration du groupe cible néanmoins irréductible.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C7E24-A49A-F94F-8A04-E41709B070A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28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C7E24-A49A-F94F-8A04-E41709B070A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54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charset="2"/>
              <a:buChar char="Ø"/>
            </a:pPr>
            <a:r>
              <a:rPr lang="fr-FR" sz="2000" dirty="0">
                <a:latin typeface="Roboto"/>
              </a:rPr>
              <a:t>Sentiment plus fort: </a:t>
            </a:r>
          </a:p>
          <a:p>
            <a:pPr marL="799111" lvl="1" indent="-342900"/>
            <a:r>
              <a:rPr lang="fr-FR" sz="2000" dirty="0">
                <a:latin typeface="Roboto"/>
              </a:rPr>
              <a:t>La deuxième génération</a:t>
            </a:r>
          </a:p>
          <a:p>
            <a:pPr marL="799111" lvl="1" indent="-342900"/>
            <a:r>
              <a:rPr lang="fr-FR" sz="2000" dirty="0">
                <a:latin typeface="Roboto"/>
              </a:rPr>
              <a:t>Les personnes de 50 ans et plus</a:t>
            </a:r>
          </a:p>
          <a:p>
            <a:pPr marL="799111" lvl="1" indent="-342900"/>
            <a:r>
              <a:rPr lang="fr-FR" sz="2000" dirty="0">
                <a:latin typeface="Roboto"/>
              </a:rPr>
              <a:t>Les personnes d’origines rwandaise et burundaise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C7E24-A49A-F94F-8A04-E41709B070A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53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err="1"/>
              <a:t>Latere</a:t>
            </a:r>
            <a:r>
              <a:rPr lang="en-US" sz="3200" baseline="0" dirty="0"/>
              <a:t> </a:t>
            </a:r>
            <a:r>
              <a:rPr lang="en-US" sz="3200" baseline="0" dirty="0" err="1"/>
              <a:t>aankomst</a:t>
            </a:r>
            <a:r>
              <a:rPr lang="en-US" sz="3200" baseline="0" dirty="0"/>
              <a:t> in </a:t>
            </a:r>
            <a:r>
              <a:rPr lang="en-US" sz="3200" baseline="0" dirty="0" err="1"/>
              <a:t>België</a:t>
            </a:r>
            <a:r>
              <a:rPr lang="en-US" sz="3200" baseline="0" dirty="0"/>
              <a:t>, </a:t>
            </a:r>
            <a:r>
              <a:rPr lang="en-US" sz="3200" baseline="0" dirty="0" err="1"/>
              <a:t>niet</a:t>
            </a:r>
            <a:r>
              <a:rPr lang="en-US" sz="3200" baseline="0" dirty="0"/>
              <a:t> op basis van </a:t>
            </a:r>
            <a:r>
              <a:rPr lang="en-US" sz="3200" baseline="0" dirty="0" err="1"/>
              <a:t>bilaterale</a:t>
            </a:r>
            <a:r>
              <a:rPr lang="en-US" sz="3200" baseline="0" dirty="0"/>
              <a:t> </a:t>
            </a:r>
            <a:r>
              <a:rPr lang="en-US" sz="3200" baseline="0" dirty="0" err="1"/>
              <a:t>akkoorden</a:t>
            </a:r>
            <a:r>
              <a:rPr lang="en-US" sz="3200" baseline="0" dirty="0"/>
              <a:t> maar op </a:t>
            </a:r>
            <a:r>
              <a:rPr lang="en-US" sz="3200" baseline="0" dirty="0" err="1"/>
              <a:t>individueel</a:t>
            </a:r>
            <a:r>
              <a:rPr lang="en-US" sz="3200" baseline="0" dirty="0"/>
              <a:t> </a:t>
            </a:r>
            <a:r>
              <a:rPr lang="en-US" sz="3200" baseline="0" dirty="0" err="1"/>
              <a:t>initiatief</a:t>
            </a:r>
            <a:r>
              <a:rPr lang="en-US" sz="3200" baseline="0" dirty="0"/>
              <a:t>. </a:t>
            </a:r>
          </a:p>
          <a:p>
            <a:endParaRPr lang="en-US" sz="3200" baseline="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C7E24-A49A-F94F-8A04-E41709B070A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24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C7E24-A49A-F94F-8A04-E41709B070A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43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C7E24-A49A-F94F-8A04-E41709B070A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00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C7E24-A49A-F94F-8A04-E41709B070A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671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Finishing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C7E24-A49A-F94F-8A04-E41709B070A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2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C7E24-A49A-F94F-8A04-E41709B070A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78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C7E24-A49A-F94F-8A04-E41709B070A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C7E24-A49A-F94F-8A04-E41709B070A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87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 algn="l" defTabSz="5213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lang="fr-FR" sz="1400" b="1" dirty="0" smtClean="0">
                <a:latin typeface="Roboto"/>
              </a:rPr>
              <a:t>Durée moyenne du séjour: </a:t>
            </a:r>
            <a:r>
              <a:rPr lang="fr-FR" sz="1400" dirty="0" smtClean="0">
                <a:latin typeface="Roboto"/>
              </a:rPr>
              <a:t>13 ans</a:t>
            </a:r>
            <a:endParaRPr lang="fr-FR" sz="1400" b="1" dirty="0" smtClean="0">
              <a:latin typeface="Roboto"/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1400" b="1" dirty="0" smtClean="0">
                <a:latin typeface="Roboto"/>
              </a:rPr>
              <a:t>Nationalité</a:t>
            </a:r>
            <a:r>
              <a:rPr lang="fr-FR" sz="1400" dirty="0">
                <a:latin typeface="Roboto"/>
              </a:rPr>
              <a:t>: </a:t>
            </a:r>
            <a:r>
              <a:rPr lang="fr-BE" sz="1400" dirty="0">
                <a:latin typeface="Roboto"/>
              </a:rPr>
              <a:t>56% des Afro-descendants interviewés ont la nationalité belge </a:t>
            </a:r>
            <a:endParaRPr lang="fr-FR" sz="1400" dirty="0">
              <a:latin typeface="Roboto"/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1400" b="1" dirty="0">
                <a:latin typeface="Roboto"/>
              </a:rPr>
              <a:t>Motifs diversifiés</a:t>
            </a:r>
            <a:r>
              <a:rPr lang="fr-FR" sz="1400" dirty="0">
                <a:latin typeface="Roboto"/>
              </a:rPr>
              <a:t>: études, regroupement familial, contexte politico-militaire</a:t>
            </a:r>
          </a:p>
          <a:p>
            <a:pPr marL="342900" indent="-342900">
              <a:buFont typeface="Wingdings" charset="2"/>
              <a:buChar char="Ø"/>
            </a:pPr>
            <a:r>
              <a:rPr lang="fr-FR" sz="1400" dirty="0">
                <a:solidFill>
                  <a:srgbClr val="FF0000"/>
                </a:solidFill>
                <a:latin typeface="Roboto"/>
              </a:rPr>
              <a:t>Statuts </a:t>
            </a:r>
            <a:r>
              <a:rPr lang="fr-FR" sz="1400" dirty="0">
                <a:latin typeface="Roboto"/>
              </a:rPr>
              <a:t>¼ a obtenu le statut de réfugié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C7E24-A49A-F94F-8A04-E41709B070A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4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Allenstaanden</a:t>
            </a:r>
            <a:r>
              <a:rPr lang="en-US" baseline="0" dirty="0"/>
              <a:t> is </a:t>
            </a:r>
            <a:r>
              <a:rPr lang="en-US" baseline="0" dirty="0" err="1"/>
              <a:t>groter</a:t>
            </a:r>
            <a:r>
              <a:rPr lang="en-US" baseline="0" dirty="0"/>
              <a:t> </a:t>
            </a:r>
            <a:r>
              <a:rPr lang="en-US" baseline="0" dirty="0" err="1"/>
              <a:t>dan</a:t>
            </a:r>
            <a:r>
              <a:rPr lang="en-US" baseline="0" dirty="0"/>
              <a:t> </a:t>
            </a:r>
            <a:r>
              <a:rPr lang="en-US" baseline="0" dirty="0" err="1"/>
              <a:t>gemiddeld</a:t>
            </a:r>
            <a:r>
              <a:rPr lang="en-US" baseline="0" dirty="0"/>
              <a:t> in </a:t>
            </a:r>
            <a:r>
              <a:rPr lang="en-US" baseline="0" dirty="0" err="1"/>
              <a:t>belgie</a:t>
            </a:r>
            <a:r>
              <a:rPr lang="en-US" baseline="0" dirty="0"/>
              <a:t>: </a:t>
            </a:r>
            <a:r>
              <a:rPr lang="en-US" baseline="0" dirty="0" err="1"/>
              <a:t>studenten</a:t>
            </a:r>
            <a:endParaRPr lang="en-US" baseline="0" dirty="0"/>
          </a:p>
          <a:p>
            <a:r>
              <a:rPr lang="en-US" baseline="0" dirty="0"/>
              <a:t>14 % is </a:t>
            </a:r>
            <a:r>
              <a:rPr lang="en-US" baseline="0" dirty="0" err="1"/>
              <a:t>alleenstaande</a:t>
            </a:r>
            <a:r>
              <a:rPr lang="en-US" baseline="0" dirty="0"/>
              <a:t> met </a:t>
            </a:r>
            <a:r>
              <a:rPr lang="en-US" baseline="0" dirty="0" err="1"/>
              <a:t>kinderen</a:t>
            </a:r>
            <a:r>
              <a:rPr lang="en-US" baseline="0" dirty="0"/>
              <a:t>: </a:t>
            </a:r>
            <a:r>
              <a:rPr lang="en-US" baseline="0" dirty="0" err="1"/>
              <a:t>hoger</a:t>
            </a:r>
            <a:r>
              <a:rPr lang="en-US" baseline="0" dirty="0"/>
              <a:t> </a:t>
            </a:r>
            <a:r>
              <a:rPr lang="en-US" baseline="0" dirty="0" err="1"/>
              <a:t>dan</a:t>
            </a:r>
            <a:r>
              <a:rPr lang="en-US" baseline="0" dirty="0"/>
              <a:t> in </a:t>
            </a:r>
            <a:r>
              <a:rPr lang="en-US" baseline="0" dirty="0" err="1"/>
              <a:t>belgië</a:t>
            </a:r>
            <a:r>
              <a:rPr lang="en-US" baseline="0" dirty="0"/>
              <a:t> in het </a:t>
            </a:r>
            <a:r>
              <a:rPr lang="en-US" baseline="0" dirty="0" err="1"/>
              <a:t>algemeen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err="1"/>
              <a:t>Feneomeen</a:t>
            </a:r>
            <a:r>
              <a:rPr lang="en-US" baseline="0" dirty="0"/>
              <a:t> van de </a:t>
            </a:r>
            <a:r>
              <a:rPr lang="en-US" baseline="0" dirty="0" err="1"/>
              <a:t>transnationale</a:t>
            </a:r>
            <a:r>
              <a:rPr lang="en-US" baseline="0" dirty="0"/>
              <a:t> </a:t>
            </a:r>
            <a:r>
              <a:rPr lang="en-US" baseline="0" dirty="0" err="1"/>
              <a:t>gezinnen</a:t>
            </a:r>
            <a:r>
              <a:rPr lang="en-US" baseline="0" dirty="0"/>
              <a:t> </a:t>
            </a:r>
            <a:r>
              <a:rPr lang="en-US" baseline="0" dirty="0" err="1"/>
              <a:t>kan</a:t>
            </a:r>
            <a:r>
              <a:rPr lang="en-US" baseline="0" dirty="0"/>
              <a:t> </a:t>
            </a:r>
            <a:r>
              <a:rPr lang="en-US" baseline="0" dirty="0" err="1"/>
              <a:t>gelinkt</a:t>
            </a:r>
            <a:r>
              <a:rPr lang="en-US" baseline="0" dirty="0"/>
              <a:t> </a:t>
            </a:r>
            <a:r>
              <a:rPr lang="en-US" baseline="0" dirty="0" err="1"/>
              <a:t>worden</a:t>
            </a:r>
            <a:r>
              <a:rPr lang="en-US" baseline="0" dirty="0"/>
              <a:t> </a:t>
            </a:r>
            <a:r>
              <a:rPr lang="en-US" baseline="0" dirty="0" err="1"/>
              <a:t>aan</a:t>
            </a:r>
            <a:r>
              <a:rPr lang="en-US" baseline="0" dirty="0"/>
              <a:t> de </a:t>
            </a:r>
            <a:r>
              <a:rPr lang="en-US" baseline="0" dirty="0" err="1"/>
              <a:t>striktere</a:t>
            </a:r>
            <a:r>
              <a:rPr lang="en-US" baseline="0" dirty="0"/>
              <a:t> </a:t>
            </a:r>
            <a:r>
              <a:rPr lang="en-US" baseline="0" dirty="0" err="1"/>
              <a:t>voorwaarden</a:t>
            </a:r>
            <a:r>
              <a:rPr lang="en-US" baseline="0" dirty="0"/>
              <a:t> </a:t>
            </a:r>
            <a:r>
              <a:rPr lang="en-US" baseline="0" dirty="0" err="1"/>
              <a:t>voor</a:t>
            </a:r>
            <a:r>
              <a:rPr lang="en-US" baseline="0" dirty="0"/>
              <a:t> </a:t>
            </a:r>
            <a:r>
              <a:rPr lang="en-US" baseline="0" dirty="0" err="1"/>
              <a:t>gezinshereniging</a:t>
            </a:r>
            <a:r>
              <a:rPr lang="en-US" baseline="0" dirty="0"/>
              <a:t> </a:t>
            </a:r>
            <a:r>
              <a:rPr lang="en-US" baseline="0" dirty="0" err="1"/>
              <a:t>na</a:t>
            </a:r>
            <a:r>
              <a:rPr lang="en-US" baseline="0" dirty="0"/>
              <a:t>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C7E24-A49A-F94F-8A04-E41709B070A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95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Meer</a:t>
            </a:r>
            <a:r>
              <a:rPr lang="en-US" baseline="0" dirty="0"/>
              <a:t> </a:t>
            </a:r>
            <a:r>
              <a:rPr lang="en-US" baseline="0" dirty="0" err="1"/>
              <a:t>dan</a:t>
            </a:r>
            <a:r>
              <a:rPr lang="en-US" baseline="0" dirty="0"/>
              <a:t> 60 ¨% </a:t>
            </a:r>
            <a:r>
              <a:rPr lang="en-US" baseline="0" dirty="0" err="1"/>
              <a:t>heeft</a:t>
            </a:r>
            <a:r>
              <a:rPr lang="en-US" baseline="0" dirty="0"/>
              <a:t> </a:t>
            </a:r>
            <a:r>
              <a:rPr lang="en-US" baseline="0" dirty="0" err="1"/>
              <a:t>een</a:t>
            </a:r>
            <a:r>
              <a:rPr lang="en-US" baseline="0" dirty="0"/>
              <a:t> diploma </a:t>
            </a:r>
            <a:r>
              <a:rPr lang="en-US" baseline="0" dirty="0" err="1"/>
              <a:t>hoger</a:t>
            </a:r>
            <a:r>
              <a:rPr lang="en-US" baseline="0" dirty="0"/>
              <a:t> </a:t>
            </a:r>
            <a:r>
              <a:rPr lang="en-US" baseline="0" dirty="0" err="1"/>
              <a:t>onderwijs</a:t>
            </a:r>
            <a:r>
              <a:rPr lang="en-US" baseline="0" dirty="0"/>
              <a:t>; </a:t>
            </a:r>
            <a:r>
              <a:rPr lang="en-US" baseline="0" dirty="0" err="1"/>
              <a:t>helft</a:t>
            </a:r>
            <a:r>
              <a:rPr lang="en-US" baseline="0" dirty="0"/>
              <a:t> </a:t>
            </a:r>
            <a:r>
              <a:rPr lang="en-US" baseline="0" dirty="0" err="1"/>
              <a:t>universitair</a:t>
            </a:r>
            <a:r>
              <a:rPr lang="en-US" baseline="0" dirty="0"/>
              <a:t> (</a:t>
            </a:r>
            <a:r>
              <a:rPr lang="en-US" baseline="0" dirty="0" err="1"/>
              <a:t>lange</a:t>
            </a:r>
            <a:r>
              <a:rPr lang="en-US" baseline="0" dirty="0"/>
              <a:t> type)</a:t>
            </a:r>
          </a:p>
          <a:p>
            <a:r>
              <a:rPr lang="en-US" baseline="0" dirty="0" err="1"/>
              <a:t>Ongeveer</a:t>
            </a:r>
            <a:r>
              <a:rPr lang="en-US" baseline="0" dirty="0"/>
              <a:t> de </a:t>
            </a:r>
            <a:r>
              <a:rPr lang="en-US" baseline="0" dirty="0" err="1"/>
              <a:t>helft</a:t>
            </a:r>
            <a:r>
              <a:rPr lang="en-US" baseline="0" dirty="0"/>
              <a:t> </a:t>
            </a:r>
            <a:r>
              <a:rPr lang="en-US" baseline="0" dirty="0" err="1"/>
              <a:t>daarvan</a:t>
            </a:r>
            <a:r>
              <a:rPr lang="en-US" baseline="0" dirty="0"/>
              <a:t> is </a:t>
            </a:r>
            <a:r>
              <a:rPr lang="en-US" baseline="0" dirty="0" err="1"/>
              <a:t>behaald</a:t>
            </a:r>
            <a:r>
              <a:rPr lang="en-US" baseline="0" dirty="0"/>
              <a:t> in </a:t>
            </a:r>
            <a:r>
              <a:rPr lang="en-US" baseline="0" dirty="0" err="1"/>
              <a:t>België</a:t>
            </a:r>
            <a:endParaRPr lang="en-US" baseline="0" dirty="0"/>
          </a:p>
          <a:p>
            <a:r>
              <a:rPr lang="en-US" baseline="0" dirty="0" err="1"/>
              <a:t>Eeen</a:t>
            </a:r>
            <a:r>
              <a:rPr lang="en-US" baseline="0" dirty="0"/>
              <a:t> </a:t>
            </a:r>
            <a:r>
              <a:rPr lang="en-US" baseline="0" dirty="0" err="1"/>
              <a:t>aanzienlijk</a:t>
            </a:r>
            <a:r>
              <a:rPr lang="en-US" baseline="0" dirty="0"/>
              <a:t> </a:t>
            </a:r>
            <a:r>
              <a:rPr lang="en-US" baseline="0" dirty="0" err="1"/>
              <a:t>deel</a:t>
            </a:r>
            <a:r>
              <a:rPr lang="en-US" baseline="0" dirty="0"/>
              <a:t> van de </a:t>
            </a:r>
            <a:r>
              <a:rPr lang="en-US" baseline="0" dirty="0" err="1"/>
              <a:t>buitenlandse</a:t>
            </a:r>
            <a:r>
              <a:rPr lang="en-US" baseline="0" dirty="0"/>
              <a:t> diploma’s </a:t>
            </a:r>
            <a:r>
              <a:rPr lang="en-US" baseline="0" dirty="0" err="1"/>
              <a:t>zijn</a:t>
            </a:r>
            <a:r>
              <a:rPr lang="en-US" baseline="0" dirty="0"/>
              <a:t> </a:t>
            </a:r>
            <a:r>
              <a:rPr lang="en-US" baseline="0" dirty="0" err="1"/>
              <a:t>niet</a:t>
            </a:r>
            <a:r>
              <a:rPr lang="en-US" baseline="0" dirty="0"/>
              <a:t> </a:t>
            </a:r>
            <a:r>
              <a:rPr lang="en-US" baseline="0" dirty="0" err="1"/>
              <a:t>erkend</a:t>
            </a:r>
            <a:endParaRPr lang="en-US" baseline="0" dirty="0"/>
          </a:p>
          <a:p>
            <a:r>
              <a:rPr lang="en-US" baseline="0" dirty="0" err="1"/>
              <a:t>Vergelijking</a:t>
            </a:r>
            <a:r>
              <a:rPr lang="en-US" baseline="0" dirty="0"/>
              <a:t>: </a:t>
            </a:r>
            <a:r>
              <a:rPr lang="en-US" baseline="0" dirty="0" err="1"/>
              <a:t>belgië</a:t>
            </a:r>
            <a:r>
              <a:rPr lang="en-US" baseline="0" dirty="0"/>
              <a:t> </a:t>
            </a:r>
            <a:r>
              <a:rPr lang="en-US" baseline="0" dirty="0" err="1"/>
              <a:t>ongeveer</a:t>
            </a:r>
            <a:r>
              <a:rPr lang="en-US" baseline="0" dirty="0"/>
              <a:t> 33 %; mar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turkse</a:t>
            </a:r>
            <a:r>
              <a:rPr lang="en-US" baseline="0" dirty="0"/>
              <a:t> </a:t>
            </a:r>
            <a:r>
              <a:rPr lang="en-US" baseline="0" dirty="0" err="1"/>
              <a:t>belgen</a:t>
            </a:r>
            <a:r>
              <a:rPr lang="en-US" baseline="0" dirty="0"/>
              <a:t> 40 %</a:t>
            </a:r>
          </a:p>
          <a:p>
            <a:endParaRPr lang="en-US" baseline="0" dirty="0"/>
          </a:p>
          <a:p>
            <a:r>
              <a:rPr lang="en-US" baseline="0" dirty="0" err="1"/>
              <a:t>Geen</a:t>
            </a:r>
            <a:r>
              <a:rPr lang="en-US" baseline="0" dirty="0"/>
              <a:t> </a:t>
            </a:r>
            <a:r>
              <a:rPr lang="en-US" baseline="0" dirty="0" err="1"/>
              <a:t>verschillen</a:t>
            </a:r>
            <a:r>
              <a:rPr lang="en-US" baseline="0" dirty="0"/>
              <a:t> in </a:t>
            </a:r>
            <a:r>
              <a:rPr lang="en-US" baseline="0" dirty="0" err="1"/>
              <a:t>opleidingsgraad</a:t>
            </a:r>
            <a:r>
              <a:rPr lang="en-US" baseline="0" dirty="0"/>
              <a:t> </a:t>
            </a:r>
            <a:r>
              <a:rPr lang="en-US" baseline="0" dirty="0" err="1"/>
              <a:t>tussen</a:t>
            </a:r>
            <a:r>
              <a:rPr lang="en-US" baseline="0" dirty="0"/>
              <a:t> </a:t>
            </a:r>
            <a:r>
              <a:rPr lang="en-US" baseline="0" dirty="0" err="1"/>
              <a:t>nationaliteiten</a:t>
            </a:r>
            <a:r>
              <a:rPr lang="en-US" baseline="0" dirty="0"/>
              <a:t> (</a:t>
            </a:r>
            <a:r>
              <a:rPr lang="en-US" baseline="0" dirty="0" err="1"/>
              <a:t>globaal</a:t>
            </a:r>
            <a:r>
              <a:rPr lang="en-US" baseline="0" dirty="0"/>
              <a:t> </a:t>
            </a:r>
            <a:r>
              <a:rPr lang="en-US" baseline="0" dirty="0" err="1"/>
              <a:t>gezien</a:t>
            </a:r>
            <a:r>
              <a:rPr lang="en-US" baseline="0" dirty="0"/>
              <a:t>)</a:t>
            </a:r>
          </a:p>
          <a:p>
            <a:r>
              <a:rPr lang="en-US" baseline="0" dirty="0" err="1"/>
              <a:t>Geen</a:t>
            </a:r>
            <a:r>
              <a:rPr lang="en-US" baseline="0" dirty="0"/>
              <a:t> </a:t>
            </a:r>
            <a:r>
              <a:rPr lang="en-US" baseline="0" dirty="0" err="1"/>
              <a:t>verschil</a:t>
            </a:r>
            <a:r>
              <a:rPr lang="en-US" baseline="0" dirty="0"/>
              <a:t> </a:t>
            </a:r>
            <a:r>
              <a:rPr lang="en-US" baseline="0" dirty="0" err="1"/>
              <a:t>opleidingsgraad</a:t>
            </a:r>
            <a:r>
              <a:rPr lang="en-US" baseline="0" dirty="0"/>
              <a:t> </a:t>
            </a:r>
            <a:r>
              <a:rPr lang="en-US" baseline="0" dirty="0" err="1"/>
              <a:t>mannene</a:t>
            </a:r>
            <a:r>
              <a:rPr lang="en-US" baseline="0" dirty="0"/>
              <a:t> n </a:t>
            </a:r>
            <a:r>
              <a:rPr lang="en-US" baseline="0" dirty="0" err="1"/>
              <a:t>vrouwen</a:t>
            </a:r>
            <a:r>
              <a:rPr lang="en-US" baseline="0" dirty="0"/>
              <a:t>; </a:t>
            </a:r>
            <a:r>
              <a:rPr lang="en-US" baseline="0" dirty="0" err="1"/>
              <a:t>mannen</a:t>
            </a:r>
            <a:r>
              <a:rPr lang="en-US" baseline="0" dirty="0"/>
              <a:t> </a:t>
            </a:r>
            <a:r>
              <a:rPr lang="en-US" baseline="0" dirty="0" err="1"/>
              <a:t>wel</a:t>
            </a:r>
            <a:r>
              <a:rPr lang="en-US" baseline="0" dirty="0"/>
              <a:t> </a:t>
            </a:r>
            <a:r>
              <a:rPr lang="en-US" baseline="0" dirty="0" err="1"/>
              <a:t>vaker</a:t>
            </a:r>
            <a:r>
              <a:rPr lang="en-US" baseline="0" dirty="0"/>
              <a:t> van </a:t>
            </a:r>
            <a:r>
              <a:rPr lang="en-US" baseline="0" dirty="0" err="1"/>
              <a:t>lange</a:t>
            </a:r>
            <a:r>
              <a:rPr lang="en-US" baseline="0" dirty="0"/>
              <a:t> type</a:t>
            </a:r>
          </a:p>
          <a:p>
            <a:endParaRPr lang="en-US" baseline="0" dirty="0"/>
          </a:p>
          <a:p>
            <a:r>
              <a:rPr lang="en-US" baseline="0" dirty="0" err="1"/>
              <a:t>Plaats</a:t>
            </a:r>
            <a:r>
              <a:rPr lang="en-US" baseline="0" dirty="0"/>
              <a:t> van </a:t>
            </a:r>
            <a:r>
              <a:rPr lang="en-US" baseline="0" dirty="0" err="1"/>
              <a:t>afgifte</a:t>
            </a:r>
            <a:r>
              <a:rPr lang="en-US" baseline="0" dirty="0"/>
              <a:t> diploma: </a:t>
            </a:r>
            <a:r>
              <a:rPr lang="en-US" baseline="0" dirty="0" err="1"/>
              <a:t>bij</a:t>
            </a:r>
            <a:r>
              <a:rPr lang="en-US" baseline="0" dirty="0"/>
              <a:t> </a:t>
            </a:r>
            <a:r>
              <a:rPr lang="en-US" baseline="0" dirty="0" err="1"/>
              <a:t>rwandezen</a:t>
            </a:r>
            <a:r>
              <a:rPr lang="en-US" baseline="0" dirty="0"/>
              <a:t> </a:t>
            </a:r>
            <a:r>
              <a:rPr lang="en-US" baseline="0" dirty="0" err="1"/>
              <a:t>meer</a:t>
            </a:r>
            <a:r>
              <a:rPr lang="en-US" baseline="0" dirty="0"/>
              <a:t> in </a:t>
            </a:r>
            <a:r>
              <a:rPr lang="en-US" baseline="0" dirty="0" err="1"/>
              <a:t>belgie</a:t>
            </a:r>
            <a:r>
              <a:rPr lang="en-US" baseline="0" dirty="0"/>
              <a:t> </a:t>
            </a:r>
            <a:r>
              <a:rPr lang="en-US" baseline="0" dirty="0" err="1"/>
              <a:t>behaald</a:t>
            </a:r>
            <a:endParaRPr lang="en-US" baseline="0" dirty="0"/>
          </a:p>
          <a:p>
            <a:r>
              <a:rPr lang="en-US" baseline="0" dirty="0" err="1"/>
              <a:t>Vrouwen</a:t>
            </a:r>
            <a:r>
              <a:rPr lang="en-US" baseline="0" dirty="0"/>
              <a:t> minder </a:t>
            </a:r>
            <a:r>
              <a:rPr lang="en-US" baseline="0" dirty="0" err="1"/>
              <a:t>vaak</a:t>
            </a:r>
            <a:r>
              <a:rPr lang="en-US" baseline="0" dirty="0"/>
              <a:t> </a:t>
            </a:r>
            <a:r>
              <a:rPr lang="en-US" baseline="0" dirty="0" err="1"/>
              <a:t>hun</a:t>
            </a:r>
            <a:r>
              <a:rPr lang="en-US" baseline="0" dirty="0"/>
              <a:t> </a:t>
            </a:r>
            <a:r>
              <a:rPr lang="en-US" baseline="0" dirty="0" err="1"/>
              <a:t>buitenlands</a:t>
            </a:r>
            <a:r>
              <a:rPr lang="en-US" baseline="0" dirty="0"/>
              <a:t> diploma </a:t>
            </a:r>
            <a:r>
              <a:rPr lang="en-US" baseline="0" dirty="0" err="1"/>
              <a:t>erkend</a:t>
            </a:r>
            <a:r>
              <a:rPr lang="en-US" baseline="0" dirty="0"/>
              <a:t> </a:t>
            </a:r>
            <a:r>
              <a:rPr lang="en-US" baseline="0" dirty="0" err="1"/>
              <a:t>dan</a:t>
            </a:r>
            <a:r>
              <a:rPr lang="en-US" baseline="0" dirty="0"/>
              <a:t> </a:t>
            </a:r>
            <a:r>
              <a:rPr lang="en-US" baseline="0" dirty="0" err="1"/>
              <a:t>mannen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C7E24-A49A-F94F-8A04-E41709B070A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08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J’ai</a:t>
            </a:r>
            <a:r>
              <a:rPr lang="en-US" dirty="0">
                <a:solidFill>
                  <a:srgbClr val="FF0000"/>
                </a:solidFill>
              </a:rPr>
              <a:t> joints les slides sur </a:t>
            </a:r>
            <a:r>
              <a:rPr lang="en-US" dirty="0" err="1">
                <a:solidFill>
                  <a:srgbClr val="FF0000"/>
                </a:solidFill>
              </a:rPr>
              <a:t>enseignement</a:t>
            </a:r>
            <a:r>
              <a:rPr lang="en-US" dirty="0">
                <a:solidFill>
                  <a:srgbClr val="FF0000"/>
                </a:solidFill>
              </a:rPr>
              <a:t> et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emploi</a:t>
            </a:r>
            <a:r>
              <a:rPr lang="en-US" baseline="0" dirty="0">
                <a:solidFill>
                  <a:srgbClr val="FF0000"/>
                </a:solidFill>
              </a:rPr>
              <a:t>, </a:t>
            </a:r>
            <a:r>
              <a:rPr lang="en-US" baseline="0" dirty="0" err="1">
                <a:solidFill>
                  <a:srgbClr val="FF0000"/>
                </a:solidFill>
              </a:rPr>
              <a:t>ils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étaient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 err="1">
                <a:solidFill>
                  <a:srgbClr val="FF0000"/>
                </a:solidFill>
              </a:rPr>
              <a:t>dispersés</a:t>
            </a:r>
            <a:endParaRPr lang="en-US" baseline="0" dirty="0">
              <a:solidFill>
                <a:srgbClr val="FF0000"/>
              </a:solidFill>
            </a:endParaRPr>
          </a:p>
          <a:p>
            <a:endParaRPr lang="en-US" baseline="0" dirty="0">
              <a:solidFill>
                <a:srgbClr val="FF0000"/>
              </a:solidFill>
            </a:endParaRPr>
          </a:p>
          <a:p>
            <a:r>
              <a:rPr lang="en-US" baseline="0" dirty="0">
                <a:solidFill>
                  <a:srgbClr val="FF0000"/>
                </a:solidFill>
              </a:rPr>
              <a:t>41 % </a:t>
            </a:r>
            <a:r>
              <a:rPr lang="en-US" baseline="0" dirty="0" err="1">
                <a:solidFill>
                  <a:srgbClr val="FF0000"/>
                </a:solidFill>
              </a:rPr>
              <a:t>werkt</a:t>
            </a:r>
            <a:r>
              <a:rPr lang="en-US" baseline="0" dirty="0">
                <a:solidFill>
                  <a:srgbClr val="FF0000"/>
                </a:solidFill>
              </a:rPr>
              <a:t>, 25 % student; 19 % </a:t>
            </a:r>
            <a:r>
              <a:rPr lang="en-US" baseline="0" dirty="0" err="1">
                <a:solidFill>
                  <a:srgbClr val="FF0000"/>
                </a:solidFill>
              </a:rPr>
              <a:t>werkloos</a:t>
            </a:r>
            <a:r>
              <a:rPr lang="en-US" baseline="0" dirty="0">
                <a:solidFill>
                  <a:srgbClr val="FF0000"/>
                </a:solidFill>
              </a:rPr>
              <a:t>; 15 % </a:t>
            </a:r>
            <a:r>
              <a:rPr lang="en-US" baseline="0" dirty="0" err="1">
                <a:solidFill>
                  <a:srgbClr val="FF0000"/>
                </a:solidFill>
              </a:rPr>
              <a:t>andere</a:t>
            </a:r>
            <a:endParaRPr lang="en-US" baseline="0" dirty="0">
              <a:solidFill>
                <a:srgbClr val="FF0000"/>
              </a:solidFill>
            </a:endParaRPr>
          </a:p>
          <a:p>
            <a:endParaRPr lang="en-US" baseline="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C7E24-A49A-F94F-8A04-E41709B070A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68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172" y="2326208"/>
            <a:ext cx="9023271" cy="1605118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2345" y="4243335"/>
            <a:ext cx="7430929" cy="19136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6A99-A9B8-7648-965B-A94E47C93217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EC51-E6E6-3143-8D90-141BAD28C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6A99-A9B8-7648-965B-A94E47C93217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EC51-E6E6-3143-8D90-141BAD28C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319" y="299877"/>
            <a:ext cx="2388513" cy="6389270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0784" y="299877"/>
            <a:ext cx="6988612" cy="6389270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6A99-A9B8-7648-965B-A94E47C93217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EC51-E6E6-3143-8D90-141BAD28C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6A99-A9B8-7648-965B-A94E47C93217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EC51-E6E6-3143-8D90-141BAD28C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560" y="4811889"/>
            <a:ext cx="9023271" cy="1487247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560" y="3173837"/>
            <a:ext cx="9023271" cy="1638052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8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7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1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5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9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3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6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0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6A99-A9B8-7648-965B-A94E47C93217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EC51-E6E6-3143-8D90-141BAD28C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0783" y="1747259"/>
            <a:ext cx="4688562" cy="49418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6274" y="1747259"/>
            <a:ext cx="4688562" cy="494189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6A99-A9B8-7648-965B-A94E47C93217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EC51-E6E6-3143-8D90-141BAD28C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782" y="1676189"/>
            <a:ext cx="4690406" cy="698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83" indent="0">
              <a:buNone/>
              <a:defRPr sz="2300" b="1"/>
            </a:lvl2pPr>
            <a:lvl3pPr marL="1042767" indent="0">
              <a:buNone/>
              <a:defRPr sz="2100" b="1"/>
            </a:lvl3pPr>
            <a:lvl4pPr marL="1564150" indent="0">
              <a:buNone/>
              <a:defRPr sz="1800" b="1"/>
            </a:lvl4pPr>
            <a:lvl5pPr marL="2085533" indent="0">
              <a:buNone/>
              <a:defRPr sz="1800" b="1"/>
            </a:lvl5pPr>
            <a:lvl6pPr marL="2606917" indent="0">
              <a:buNone/>
              <a:defRPr sz="1800" b="1"/>
            </a:lvl6pPr>
            <a:lvl7pPr marL="3128301" indent="0">
              <a:buNone/>
              <a:defRPr sz="1800" b="1"/>
            </a:lvl7pPr>
            <a:lvl8pPr marL="3649683" indent="0">
              <a:buNone/>
              <a:defRPr sz="1800" b="1"/>
            </a:lvl8pPr>
            <a:lvl9pPr marL="4171068" indent="0">
              <a:buNone/>
              <a:defRPr sz="18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782" y="2374745"/>
            <a:ext cx="4690406" cy="431440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92584" y="1676189"/>
            <a:ext cx="4692248" cy="698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83" indent="0">
              <a:buNone/>
              <a:defRPr sz="2300" b="1"/>
            </a:lvl2pPr>
            <a:lvl3pPr marL="1042767" indent="0">
              <a:buNone/>
              <a:defRPr sz="2100" b="1"/>
            </a:lvl3pPr>
            <a:lvl4pPr marL="1564150" indent="0">
              <a:buNone/>
              <a:defRPr sz="1800" b="1"/>
            </a:lvl4pPr>
            <a:lvl5pPr marL="2085533" indent="0">
              <a:buNone/>
              <a:defRPr sz="1800" b="1"/>
            </a:lvl5pPr>
            <a:lvl6pPr marL="2606917" indent="0">
              <a:buNone/>
              <a:defRPr sz="1800" b="1"/>
            </a:lvl6pPr>
            <a:lvl7pPr marL="3128301" indent="0">
              <a:buNone/>
              <a:defRPr sz="1800" b="1"/>
            </a:lvl7pPr>
            <a:lvl8pPr marL="3649683" indent="0">
              <a:buNone/>
              <a:defRPr sz="1800" b="1"/>
            </a:lvl8pPr>
            <a:lvl9pPr marL="4171068" indent="0">
              <a:buNone/>
              <a:defRPr sz="18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92584" y="2374745"/>
            <a:ext cx="4692248" cy="431440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6A99-A9B8-7648-965B-A94E47C93217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EC51-E6E6-3143-8D90-141BAD28C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6A99-A9B8-7648-965B-A94E47C93217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EC51-E6E6-3143-8D90-141BAD28C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6A99-A9B8-7648-965B-A94E47C93217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EC51-E6E6-3143-8D90-141BAD28C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783" y="298144"/>
            <a:ext cx="3492463" cy="126884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410" y="298144"/>
            <a:ext cx="5934423" cy="6391004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783" y="1566985"/>
            <a:ext cx="3492463" cy="5122164"/>
          </a:xfrm>
        </p:spPr>
        <p:txBody>
          <a:bodyPr/>
          <a:lstStyle>
            <a:lvl1pPr marL="0" indent="0">
              <a:buNone/>
              <a:defRPr sz="1600"/>
            </a:lvl1pPr>
            <a:lvl2pPr marL="521383" indent="0">
              <a:buNone/>
              <a:defRPr sz="1400"/>
            </a:lvl2pPr>
            <a:lvl3pPr marL="1042767" indent="0">
              <a:buNone/>
              <a:defRPr sz="1100"/>
            </a:lvl3pPr>
            <a:lvl4pPr marL="1564150" indent="0">
              <a:buNone/>
              <a:defRPr sz="1000"/>
            </a:lvl4pPr>
            <a:lvl5pPr marL="2085533" indent="0">
              <a:buNone/>
              <a:defRPr sz="1000"/>
            </a:lvl5pPr>
            <a:lvl6pPr marL="2606917" indent="0">
              <a:buNone/>
              <a:defRPr sz="1000"/>
            </a:lvl6pPr>
            <a:lvl7pPr marL="3128301" indent="0">
              <a:buNone/>
              <a:defRPr sz="1000"/>
            </a:lvl7pPr>
            <a:lvl8pPr marL="3649683" indent="0">
              <a:buNone/>
              <a:defRPr sz="1000"/>
            </a:lvl8pPr>
            <a:lvl9pPr marL="4171068" indent="0">
              <a:buNone/>
              <a:defRPr sz="10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6A99-A9B8-7648-965B-A94E47C93217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EC51-E6E6-3143-8D90-141BAD28C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737" y="5241767"/>
            <a:ext cx="6369368" cy="61882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37" y="669089"/>
            <a:ext cx="6369368" cy="4492943"/>
          </a:xfrm>
        </p:spPr>
        <p:txBody>
          <a:bodyPr/>
          <a:lstStyle>
            <a:lvl1pPr marL="0" indent="0">
              <a:buNone/>
              <a:defRPr sz="3600"/>
            </a:lvl1pPr>
            <a:lvl2pPr marL="521383" indent="0">
              <a:buNone/>
              <a:defRPr sz="3200"/>
            </a:lvl2pPr>
            <a:lvl3pPr marL="1042767" indent="0">
              <a:buNone/>
              <a:defRPr sz="2700"/>
            </a:lvl3pPr>
            <a:lvl4pPr marL="1564150" indent="0">
              <a:buNone/>
              <a:defRPr sz="2300"/>
            </a:lvl4pPr>
            <a:lvl5pPr marL="2085533" indent="0">
              <a:buNone/>
              <a:defRPr sz="2300"/>
            </a:lvl5pPr>
            <a:lvl6pPr marL="2606917" indent="0">
              <a:buNone/>
              <a:defRPr sz="2300"/>
            </a:lvl6pPr>
            <a:lvl7pPr marL="3128301" indent="0">
              <a:buNone/>
              <a:defRPr sz="2300"/>
            </a:lvl7pPr>
            <a:lvl8pPr marL="3649683" indent="0">
              <a:buNone/>
              <a:defRPr sz="2300"/>
            </a:lvl8pPr>
            <a:lvl9pPr marL="4171068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0737" y="5860588"/>
            <a:ext cx="6369368" cy="878828"/>
          </a:xfrm>
        </p:spPr>
        <p:txBody>
          <a:bodyPr/>
          <a:lstStyle>
            <a:lvl1pPr marL="0" indent="0">
              <a:buNone/>
              <a:defRPr sz="1600"/>
            </a:lvl1pPr>
            <a:lvl2pPr marL="521383" indent="0">
              <a:buNone/>
              <a:defRPr sz="1400"/>
            </a:lvl2pPr>
            <a:lvl3pPr marL="1042767" indent="0">
              <a:buNone/>
              <a:defRPr sz="1100"/>
            </a:lvl3pPr>
            <a:lvl4pPr marL="1564150" indent="0">
              <a:buNone/>
              <a:defRPr sz="1000"/>
            </a:lvl4pPr>
            <a:lvl5pPr marL="2085533" indent="0">
              <a:buNone/>
              <a:defRPr sz="1000"/>
            </a:lvl5pPr>
            <a:lvl6pPr marL="2606917" indent="0">
              <a:buNone/>
              <a:defRPr sz="1000"/>
            </a:lvl6pPr>
            <a:lvl7pPr marL="3128301" indent="0">
              <a:buNone/>
              <a:defRPr sz="1000"/>
            </a:lvl7pPr>
            <a:lvl8pPr marL="3649683" indent="0">
              <a:buNone/>
              <a:defRPr sz="1000"/>
            </a:lvl8pPr>
            <a:lvl9pPr marL="4171068" indent="0">
              <a:buNone/>
              <a:defRPr sz="10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6A99-A9B8-7648-965B-A94E47C93217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EC51-E6E6-3143-8D90-141BAD28C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0781" y="299878"/>
            <a:ext cx="9554052" cy="1248040"/>
          </a:xfrm>
          <a:prstGeom prst="rect">
            <a:avLst/>
          </a:prstGeom>
        </p:spPr>
        <p:txBody>
          <a:bodyPr vert="horz" lIns="104277" tIns="52138" rIns="104277" bIns="52138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781" y="1747259"/>
            <a:ext cx="9554052" cy="4941891"/>
          </a:xfrm>
          <a:prstGeom prst="rect">
            <a:avLst/>
          </a:prstGeom>
        </p:spPr>
        <p:txBody>
          <a:bodyPr vert="horz" lIns="104277" tIns="52138" rIns="104277" bIns="52138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0781" y="6940488"/>
            <a:ext cx="2476977" cy="398680"/>
          </a:xfrm>
          <a:prstGeom prst="rect">
            <a:avLst/>
          </a:prstGeom>
        </p:spPr>
        <p:txBody>
          <a:bodyPr vert="horz" lIns="104277" tIns="52138" rIns="104277" bIns="5213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76A99-A9B8-7648-965B-A94E47C93217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27004" y="6940488"/>
            <a:ext cx="3361610" cy="398680"/>
          </a:xfrm>
          <a:prstGeom prst="rect">
            <a:avLst/>
          </a:prstGeom>
        </p:spPr>
        <p:txBody>
          <a:bodyPr vert="horz" lIns="104277" tIns="52138" rIns="104277" bIns="5213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07856" y="6940488"/>
            <a:ext cx="2476977" cy="398680"/>
          </a:xfrm>
          <a:prstGeom prst="rect">
            <a:avLst/>
          </a:prstGeom>
        </p:spPr>
        <p:txBody>
          <a:bodyPr vert="horz" lIns="104277" tIns="52138" rIns="104277" bIns="5213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3EC51-E6E6-3143-8D90-141BAD28C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38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37" indent="-391037" algn="l" defTabSz="521383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248" indent="-325864" algn="l" defTabSz="521383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459" indent="-260692" algn="l" defTabSz="52138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842" indent="-260692" algn="l" defTabSz="521383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226" indent="-260692" algn="l" defTabSz="521383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608" indent="-260692" algn="l" defTabSz="52138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993" indent="-260692" algn="l" defTabSz="52138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376" indent="-260692" algn="l" defTabSz="52138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759" indent="-260692" algn="l" defTabSz="52138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3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83" algn="l" defTabSz="5213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67" algn="l" defTabSz="5213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50" algn="l" defTabSz="5213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33" algn="l" defTabSz="5213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17" algn="l" defTabSz="5213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01" algn="l" defTabSz="5213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683" algn="l" defTabSz="5213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068" algn="l" defTabSz="5213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6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6.pn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6.png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google.be/url?sa=i&amp;rct=j&amp;q=&amp;esrc=s&amp;source=images&amp;cd=&amp;cad=rja&amp;uact=8&amp;ved=0ahUKEwjS98LVssXXAhXDI1AKHdf8AiwQjRwIBw&amp;url=http://www.vofgenk.be/mei.htm&amp;psig=AOvVaw387HdQDBvcJNZnLLaydPVf&amp;ust=1511000666516669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5.png"/><Relationship Id="rId7" Type="http://schemas.openxmlformats.org/officeDocument/2006/relationships/hyperlink" Target="http://www.google.be/url?sa=i&amp;rct=j&amp;q=&amp;esrc=s&amp;source=images&amp;cd=&amp;cad=rja&amp;uact=8&amp;ved=0ahUKEwjS98LVssXXAhXDI1AKHdf8AiwQjRwIBw&amp;url=http://www.vofgenk.be/mei.htm&amp;psig=AOvVaw387HdQDBvcJNZnLLaydPVf&amp;ust=1511000666516669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7.jpe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hyperlink" Target="http://www.google.be/url?sa=i&amp;rct=j&amp;q=&amp;esrc=s&amp;source=images&amp;cd=&amp;cad=rja&amp;uact=8&amp;ved=0ahUKEwjS98LVssXXAhXDI1AKHdf8AiwQjRwIBw&amp;url=http://www.vofgenk.be/mei.htm&amp;psig=AOvVaw387HdQDBvcJNZnLLaydPVf&amp;ust=1511000666516669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8.gif"/><Relationship Id="rId9" Type="http://schemas.openxmlformats.org/officeDocument/2006/relationships/image" Target="../media/image1.tif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bruno.schoumaker@ucl.ac.be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sarah.demart@ulg.ac.b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tiff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hyperlink" Target="mailto:Ilke.adam@vub.b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7.jpeg"/><Relationship Id="rId3" Type="http://schemas.openxmlformats.org/officeDocument/2006/relationships/image" Target="../media/image5.png"/><Relationship Id="rId7" Type="http://schemas.openxmlformats.org/officeDocument/2006/relationships/hyperlink" Target="http://www.google.be/url?sa=i&amp;rct=j&amp;q=&amp;esrc=s&amp;source=images&amp;cd=&amp;cad=rja&amp;uact=8&amp;ved=0ahUKEwjS98LVssXXAhXDI1AKHdf8AiwQjRwIBw&amp;url=http://www.vofgenk.be/mei.htm&amp;psig=AOvVaw387HdQDBvcJNZnLLaydPVf&amp;ust=1511000666516669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6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6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6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454" y="831271"/>
            <a:ext cx="2324704" cy="3917007"/>
          </a:xfrm>
          <a:prstGeom prst="rect">
            <a:avLst/>
          </a:prstGeom>
          <a:ln w="63500">
            <a:solidFill>
              <a:srgbClr val="FF0000"/>
            </a:solidFill>
          </a:ln>
        </p:spPr>
      </p:pic>
      <p:cxnSp>
        <p:nvCxnSpPr>
          <p:cNvPr id="9" name="Connecteur droit 8"/>
          <p:cNvCxnSpPr/>
          <p:nvPr/>
        </p:nvCxnSpPr>
        <p:spPr>
          <a:xfrm>
            <a:off x="388646" y="6689746"/>
            <a:ext cx="2270382" cy="3145"/>
          </a:xfrm>
          <a:prstGeom prst="line">
            <a:avLst/>
          </a:prstGeom>
          <a:ln w="88900" cmpd="sng">
            <a:solidFill>
              <a:srgbClr val="00A9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961745" y="6689746"/>
            <a:ext cx="2270382" cy="3145"/>
          </a:xfrm>
          <a:prstGeom prst="line">
            <a:avLst/>
          </a:prstGeom>
          <a:ln w="88900" cmpd="sng">
            <a:solidFill>
              <a:srgbClr val="F434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5459165" y="6689746"/>
            <a:ext cx="2270382" cy="3145"/>
          </a:xfrm>
          <a:prstGeom prst="line">
            <a:avLst/>
          </a:prstGeom>
          <a:ln w="88900" cmpd="sng">
            <a:solidFill>
              <a:srgbClr val="447D9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8032265" y="6686602"/>
            <a:ext cx="2270382" cy="3145"/>
          </a:xfrm>
          <a:prstGeom prst="line">
            <a:avLst/>
          </a:prstGeom>
          <a:ln w="88900" cmpd="sng">
            <a:solidFill>
              <a:srgbClr val="7B41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340142" y="6837497"/>
            <a:ext cx="39353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Neuton"/>
              </a:rPr>
              <a:t>kbs-frb.be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7975" y="1548309"/>
            <a:ext cx="35515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latin typeface="Roboto"/>
              </a:rPr>
              <a:t>Des citoyens aux racines africaines : </a:t>
            </a:r>
          </a:p>
          <a:p>
            <a:endParaRPr lang="fr-BE" sz="2000" b="1" dirty="0">
              <a:latin typeface="Roboto"/>
            </a:endParaRPr>
          </a:p>
          <a:p>
            <a:r>
              <a:rPr lang="fr-BE" sz="2000" b="1" dirty="0">
                <a:latin typeface="Roboto"/>
              </a:rPr>
              <a:t>un portrait des Belgo-Congolais, Belgo-Rwandais et Belgo-Burundais</a:t>
            </a:r>
            <a:endParaRPr lang="en-US" sz="2000" b="1" dirty="0">
              <a:latin typeface="Roboto"/>
            </a:endParaRPr>
          </a:p>
        </p:txBody>
      </p:sp>
      <p:sp>
        <p:nvSpPr>
          <p:cNvPr id="3" name="AutoShape 4" descr="Résultat de recherche d'images pour &quot;facebook F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37" y="4942080"/>
            <a:ext cx="1031257" cy="59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UCL_mention_noir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27" y="4942080"/>
            <a:ext cx="374201" cy="59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d:image001.png@01D30595.438E6DB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86" y="5625635"/>
            <a:ext cx="209721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317" y="5327185"/>
            <a:ext cx="22193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16436" y="1573460"/>
            <a:ext cx="34862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000" b="1" dirty="0">
                <a:latin typeface="Roboto"/>
              </a:rPr>
              <a:t>Burgers met Afrikaanse roots: </a:t>
            </a:r>
          </a:p>
          <a:p>
            <a:pPr algn="r"/>
            <a:endParaRPr lang="nl-NL" sz="2000" b="1" dirty="0">
              <a:latin typeface="Roboto"/>
            </a:endParaRPr>
          </a:p>
          <a:p>
            <a:pPr algn="r"/>
            <a:r>
              <a:rPr lang="nl-NL" sz="2000" b="1" dirty="0">
                <a:latin typeface="Roboto"/>
              </a:rPr>
              <a:t>een portret van Congolese, Rwandese en Burundese Belgen</a:t>
            </a:r>
            <a:endParaRPr lang="nl-BE" sz="2000" b="1" dirty="0">
              <a:latin typeface="Robot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10083" y="6943795"/>
            <a:ext cx="15488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000" dirty="0" err="1"/>
              <a:t>Foto</a:t>
            </a:r>
            <a:r>
              <a:rPr lang="fr-BE" sz="1000" dirty="0"/>
              <a:t>: © Wouter </a:t>
            </a:r>
            <a:r>
              <a:rPr lang="fr-BE" sz="1000" dirty="0" err="1"/>
              <a:t>Rawoens</a:t>
            </a:r>
            <a:r>
              <a:rPr lang="fr-BE" sz="1000" dirty="0"/>
              <a:t> </a:t>
            </a:r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2381003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cteur droit 4"/>
          <p:cNvCxnSpPr/>
          <p:nvPr/>
        </p:nvCxnSpPr>
        <p:spPr>
          <a:xfrm>
            <a:off x="0" y="7484977"/>
            <a:ext cx="10615613" cy="1572"/>
          </a:xfrm>
          <a:prstGeom prst="line">
            <a:avLst/>
          </a:prstGeom>
          <a:ln w="88900" cmpd="sng">
            <a:solidFill>
              <a:srgbClr val="00A9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18" y="6505575"/>
            <a:ext cx="690086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d:image001.png@01D30595.438E6DB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7" y="6935849"/>
            <a:ext cx="1403394" cy="40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43000" y="1635518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18" y="6580188"/>
            <a:ext cx="22193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8"/>
          <p:cNvSpPr txBox="1"/>
          <p:nvPr/>
        </p:nvSpPr>
        <p:spPr>
          <a:xfrm>
            <a:off x="-847722" y="377187"/>
            <a:ext cx="95885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solidFill>
                  <a:srgbClr val="000000"/>
                </a:solidFill>
                <a:latin typeface="Roboto"/>
              </a:rPr>
              <a:t>Impact de la reconnaissance du diplôme</a:t>
            </a:r>
          </a:p>
        </p:txBody>
      </p:sp>
      <p:pic>
        <p:nvPicPr>
          <p:cNvPr id="16" name="Picture 2" descr="UCL_mention_noir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00" y="6505575"/>
            <a:ext cx="286688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127603"/>
              </p:ext>
            </p:extLst>
          </p:nvPr>
        </p:nvGraphicFramePr>
        <p:xfrm>
          <a:off x="5237018" y="1635518"/>
          <a:ext cx="4990225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697296"/>
              </p:ext>
            </p:extLst>
          </p:nvPr>
        </p:nvGraphicFramePr>
        <p:xfrm>
          <a:off x="475361" y="1635518"/>
          <a:ext cx="4477639" cy="402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367162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cteur droit 4"/>
          <p:cNvCxnSpPr/>
          <p:nvPr/>
        </p:nvCxnSpPr>
        <p:spPr>
          <a:xfrm>
            <a:off x="0" y="7484977"/>
            <a:ext cx="10615613" cy="1572"/>
          </a:xfrm>
          <a:prstGeom prst="line">
            <a:avLst/>
          </a:prstGeom>
          <a:ln w="88900" cmpd="sng">
            <a:solidFill>
              <a:srgbClr val="00A9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18" y="6505575"/>
            <a:ext cx="690086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d:image001.png@01D30595.438E6DB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7" y="6935849"/>
            <a:ext cx="1403394" cy="40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43000" y="1785830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18" y="6580188"/>
            <a:ext cx="22193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UCL_mention_noir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00" y="6505575"/>
            <a:ext cx="286688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532725"/>
              </p:ext>
            </p:extLst>
          </p:nvPr>
        </p:nvGraphicFramePr>
        <p:xfrm>
          <a:off x="0" y="2155162"/>
          <a:ext cx="5691188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234433"/>
              </p:ext>
            </p:extLst>
          </p:nvPr>
        </p:nvGraphicFramePr>
        <p:xfrm>
          <a:off x="5549858" y="2155162"/>
          <a:ext cx="5065755" cy="3491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88A74A6-A701-4E1C-AE07-3BBD35D5D2B6}"/>
              </a:ext>
            </a:extLst>
          </p:cNvPr>
          <p:cNvSpPr/>
          <p:nvPr/>
        </p:nvSpPr>
        <p:spPr>
          <a:xfrm>
            <a:off x="172476" y="423945"/>
            <a:ext cx="78406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>
                <a:solidFill>
                  <a:srgbClr val="000000"/>
                </a:solidFill>
                <a:latin typeface="Roboto"/>
              </a:rPr>
              <a:t>Déclassement socio-professionnel et </a:t>
            </a:r>
          </a:p>
          <a:p>
            <a:r>
              <a:rPr lang="fr-FR" sz="3000" b="1" dirty="0">
                <a:solidFill>
                  <a:srgbClr val="000000"/>
                </a:solidFill>
                <a:latin typeface="Roboto"/>
              </a:rPr>
              <a:t>ethno-stratification du marché de l’emploi</a:t>
            </a:r>
          </a:p>
        </p:txBody>
      </p:sp>
    </p:spTree>
    <p:extLst>
      <p:ext uri="{BB962C8B-B14F-4D97-AF65-F5344CB8AC3E}">
        <p14:creationId xmlns:p14="http://schemas.microsoft.com/office/powerpoint/2010/main" val="2190712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cteur droit 4"/>
          <p:cNvCxnSpPr/>
          <p:nvPr/>
        </p:nvCxnSpPr>
        <p:spPr>
          <a:xfrm>
            <a:off x="0" y="7484977"/>
            <a:ext cx="10615613" cy="1572"/>
          </a:xfrm>
          <a:prstGeom prst="line">
            <a:avLst/>
          </a:prstGeom>
          <a:ln w="88900" cmpd="sng">
            <a:solidFill>
              <a:srgbClr val="00A9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18" y="6505575"/>
            <a:ext cx="690086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d:image001.png@01D30595.438E6DB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7" y="6935849"/>
            <a:ext cx="1403394" cy="40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18" y="6580188"/>
            <a:ext cx="22193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04897" y="61884"/>
            <a:ext cx="9554052" cy="1248040"/>
          </a:xfrm>
        </p:spPr>
        <p:txBody>
          <a:bodyPr>
            <a:normAutofit/>
          </a:bodyPr>
          <a:lstStyle/>
          <a:p>
            <a:pPr algn="l"/>
            <a:r>
              <a:rPr lang="fr-FR" sz="3000" b="1" dirty="0" smtClean="0">
                <a:latin typeface="Roboto"/>
              </a:rPr>
              <a:t>‘</a:t>
            </a:r>
            <a:r>
              <a:rPr lang="fr-FR" sz="3000" b="1" dirty="0" err="1">
                <a:solidFill>
                  <a:srgbClr val="000000"/>
                </a:solidFill>
                <a:latin typeface="Roboto"/>
                <a:ea typeface="+mn-ea"/>
                <a:cs typeface="+mn-cs"/>
              </a:rPr>
              <a:t>Nationaal</a:t>
            </a:r>
            <a:r>
              <a:rPr lang="fr-FR" sz="3000" b="1" dirty="0">
                <a:solidFill>
                  <a:srgbClr val="000000"/>
                </a:solidFill>
                <a:latin typeface="Roboto"/>
                <a:ea typeface="+mn-ea"/>
                <a:cs typeface="+mn-cs"/>
              </a:rPr>
              <a:t>’ </a:t>
            </a:r>
            <a:r>
              <a:rPr lang="fr-FR" sz="3000" b="1" dirty="0" err="1">
                <a:solidFill>
                  <a:srgbClr val="000000"/>
                </a:solidFill>
                <a:latin typeface="Roboto"/>
                <a:ea typeface="+mn-ea"/>
                <a:cs typeface="+mn-cs"/>
              </a:rPr>
              <a:t>gevoel</a:t>
            </a:r>
            <a:endParaRPr lang="fr-FR" sz="3000" b="1" dirty="0">
              <a:solidFill>
                <a:srgbClr val="000000"/>
              </a:solidFill>
              <a:latin typeface="Roboto"/>
              <a:ea typeface="+mn-ea"/>
              <a:cs typeface="+mn-cs"/>
            </a:endParaRPr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42683" y="1546843"/>
            <a:ext cx="4409519" cy="4941891"/>
          </a:xfrm>
        </p:spPr>
        <p:txBody>
          <a:bodyPr>
            <a:norm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fr-FR" sz="2000" b="1" dirty="0" smtClean="0">
                <a:latin typeface="Roboto"/>
              </a:rPr>
              <a:t>51</a:t>
            </a:r>
            <a:r>
              <a:rPr lang="nl-BE" sz="2000" b="1" dirty="0" smtClean="0">
                <a:latin typeface="Roboto"/>
              </a:rPr>
              <a:t>% </a:t>
            </a:r>
            <a:r>
              <a:rPr lang="nl-BE" sz="2000" dirty="0" smtClean="0">
                <a:latin typeface="Roboto"/>
              </a:rPr>
              <a:t>voelt zich thuis in België</a:t>
            </a:r>
          </a:p>
          <a:p>
            <a:pPr marL="0" indent="0">
              <a:buNone/>
            </a:pPr>
            <a:endParaRPr lang="nl-BE" sz="2000" dirty="0" smtClean="0">
              <a:latin typeface="Roboto"/>
            </a:endParaRPr>
          </a:p>
          <a:p>
            <a:pPr marL="342900" lvl="1" indent="-342900">
              <a:buFont typeface="Wingdings" charset="2"/>
              <a:buChar char="Ø"/>
            </a:pPr>
            <a:r>
              <a:rPr lang="nl-BE" sz="2000" b="1" dirty="0" smtClean="0">
                <a:latin typeface="Roboto"/>
              </a:rPr>
              <a:t>86% </a:t>
            </a:r>
            <a:r>
              <a:rPr lang="nl-BE" sz="2000" dirty="0" smtClean="0">
                <a:latin typeface="Roboto"/>
              </a:rPr>
              <a:t>voelt zich gezien als een vreemdeling</a:t>
            </a:r>
            <a:r>
              <a:rPr lang="nl-BE" sz="2000" dirty="0" smtClean="0">
                <a:latin typeface="Roboto"/>
              </a:rPr>
              <a:t>. </a:t>
            </a:r>
          </a:p>
          <a:p>
            <a:pPr marL="0" lvl="1" indent="0">
              <a:buNone/>
            </a:pPr>
            <a:endParaRPr lang="nl-BE" sz="2000" dirty="0" smtClean="0">
              <a:latin typeface="Roboto"/>
            </a:endParaRPr>
          </a:p>
          <a:p>
            <a:pPr marL="342900" lvl="1" indent="-342900">
              <a:buFont typeface="Wingdings" charset="2"/>
              <a:buChar char="Ø"/>
            </a:pPr>
            <a:r>
              <a:rPr lang="nl-BE" sz="2000" b="1" dirty="0" smtClean="0">
                <a:latin typeface="Roboto"/>
              </a:rPr>
              <a:t>91% </a:t>
            </a:r>
            <a:r>
              <a:rPr lang="nl-BE" sz="2000" dirty="0" smtClean="0">
                <a:latin typeface="Roboto"/>
              </a:rPr>
              <a:t>voelt zich gezien als een Afrikaan</a:t>
            </a:r>
            <a:endParaRPr lang="nl-BE" sz="2000" dirty="0">
              <a:latin typeface="Roboto"/>
            </a:endParaRPr>
          </a:p>
        </p:txBody>
      </p:sp>
      <p:pic>
        <p:nvPicPr>
          <p:cNvPr id="14" name="Picture 2" descr="UCL_mention_noir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00" y="6505575"/>
            <a:ext cx="286688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410759"/>
              </p:ext>
            </p:extLst>
          </p:nvPr>
        </p:nvGraphicFramePr>
        <p:xfrm>
          <a:off x="4940301" y="1745570"/>
          <a:ext cx="5144532" cy="3691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07619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cteur droit 4"/>
          <p:cNvCxnSpPr/>
          <p:nvPr/>
        </p:nvCxnSpPr>
        <p:spPr>
          <a:xfrm>
            <a:off x="0" y="7484977"/>
            <a:ext cx="10615613" cy="1572"/>
          </a:xfrm>
          <a:prstGeom prst="line">
            <a:avLst/>
          </a:prstGeom>
          <a:ln w="88900" cmpd="sng">
            <a:solidFill>
              <a:srgbClr val="00A9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18" y="6505575"/>
            <a:ext cx="690086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d:image001.png@01D30595.438E6DB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7" y="6935849"/>
            <a:ext cx="1403394" cy="40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43000" y="2349500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18" y="6580188"/>
            <a:ext cx="22193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8"/>
          <p:cNvSpPr txBox="1"/>
          <p:nvPr/>
        </p:nvSpPr>
        <p:spPr>
          <a:xfrm>
            <a:off x="137159" y="1356858"/>
            <a:ext cx="958850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nl-BE" sz="2000" b="1" dirty="0" smtClean="0">
                <a:latin typeface="Roboto"/>
              </a:rPr>
              <a:t>Vroegtijdige ervaring van racisme en meervoudige discriminatie</a:t>
            </a:r>
            <a:endParaRPr lang="nl-BE" sz="2000" b="1" dirty="0" smtClean="0"/>
          </a:p>
          <a:p>
            <a:endParaRPr lang="fr-FR" dirty="0">
              <a:latin typeface="Roboto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64698" y="86935"/>
            <a:ext cx="9554052" cy="1248040"/>
          </a:xfrm>
        </p:spPr>
        <p:txBody>
          <a:bodyPr>
            <a:normAutofit/>
          </a:bodyPr>
          <a:lstStyle/>
          <a:p>
            <a:pPr algn="l"/>
            <a:r>
              <a:rPr lang="fr-FR" sz="3000" b="1" dirty="0" err="1">
                <a:solidFill>
                  <a:srgbClr val="000000"/>
                </a:solidFill>
                <a:latin typeface="Roboto"/>
                <a:ea typeface="+mn-ea"/>
                <a:cs typeface="+mn-cs"/>
              </a:rPr>
              <a:t>Discriminatie</a:t>
            </a:r>
            <a:r>
              <a:rPr lang="fr-FR" sz="3000" b="1" dirty="0">
                <a:solidFill>
                  <a:srgbClr val="000000"/>
                </a:solidFill>
                <a:latin typeface="Roboto"/>
                <a:ea typeface="+mn-ea"/>
                <a:cs typeface="+mn-cs"/>
              </a:rPr>
              <a:t> en racisme</a:t>
            </a:r>
            <a:endParaRPr lang="fr-FR" sz="3000" b="1" dirty="0">
              <a:solidFill>
                <a:srgbClr val="000000"/>
              </a:solidFill>
              <a:latin typeface="Roboto"/>
              <a:ea typeface="+mn-ea"/>
              <a:cs typeface="+mn-cs"/>
            </a:endParaRPr>
          </a:p>
        </p:txBody>
      </p:sp>
      <p:pic>
        <p:nvPicPr>
          <p:cNvPr id="13" name="Picture 2" descr="UCL_mention_noir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00" y="6505575"/>
            <a:ext cx="286688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010508"/>
              </p:ext>
            </p:extLst>
          </p:nvPr>
        </p:nvGraphicFramePr>
        <p:xfrm>
          <a:off x="1074736" y="1862667"/>
          <a:ext cx="8466139" cy="4110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01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cteur droit 4"/>
          <p:cNvCxnSpPr/>
          <p:nvPr/>
        </p:nvCxnSpPr>
        <p:spPr>
          <a:xfrm>
            <a:off x="0" y="7484977"/>
            <a:ext cx="10615613" cy="1572"/>
          </a:xfrm>
          <a:prstGeom prst="line">
            <a:avLst/>
          </a:prstGeom>
          <a:ln w="88900" cmpd="sng">
            <a:solidFill>
              <a:srgbClr val="00A9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18" y="6505575"/>
            <a:ext cx="690086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d:image001.png@01D30595.438E6DB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7" y="6935849"/>
            <a:ext cx="1403394" cy="40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43000" y="2349500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18" y="6580188"/>
            <a:ext cx="22193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8"/>
          <p:cNvSpPr txBox="1"/>
          <p:nvPr/>
        </p:nvSpPr>
        <p:spPr>
          <a:xfrm>
            <a:off x="169483" y="1578047"/>
            <a:ext cx="9588501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latin typeface="Roboto"/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2000" b="1" dirty="0" err="1" smtClean="0">
                <a:latin typeface="Roboto"/>
              </a:rPr>
              <a:t>Minder</a:t>
            </a:r>
            <a:r>
              <a:rPr lang="fr-FR" sz="2000" b="1" dirty="0" smtClean="0">
                <a:latin typeface="Roboto"/>
              </a:rPr>
              <a:t> </a:t>
            </a:r>
            <a:r>
              <a:rPr lang="fr-FR" sz="2000" b="1" dirty="0" err="1" smtClean="0">
                <a:latin typeface="Roboto"/>
              </a:rPr>
              <a:t>symbolische</a:t>
            </a:r>
            <a:r>
              <a:rPr lang="fr-FR" sz="2000" b="1" dirty="0" smtClean="0">
                <a:latin typeface="Roboto"/>
              </a:rPr>
              <a:t> claims </a:t>
            </a:r>
            <a:r>
              <a:rPr lang="fr-FR" sz="2000" i="1" dirty="0" smtClean="0">
                <a:latin typeface="Roboto"/>
              </a:rPr>
              <a:t>versus</a:t>
            </a:r>
            <a:r>
              <a:rPr lang="fr-FR" sz="2000" dirty="0" smtClean="0">
                <a:latin typeface="Roboto"/>
              </a:rPr>
              <a:t> (</a:t>
            </a:r>
            <a:r>
              <a:rPr lang="fr-FR" sz="2000" dirty="0" err="1" smtClean="0">
                <a:latin typeface="Roboto"/>
              </a:rPr>
              <a:t>meer</a:t>
            </a:r>
            <a:r>
              <a:rPr lang="fr-FR" sz="2000" dirty="0" smtClean="0">
                <a:latin typeface="Roboto"/>
              </a:rPr>
              <a:t>) </a:t>
            </a:r>
            <a:r>
              <a:rPr lang="fr-FR" sz="2000" b="1" dirty="0" err="1" smtClean="0">
                <a:latin typeface="Roboto"/>
              </a:rPr>
              <a:t>herdenkingsaanspraken</a:t>
            </a:r>
            <a:r>
              <a:rPr lang="fr-FR" sz="2000" b="1" dirty="0" smtClean="0">
                <a:latin typeface="Roboto"/>
              </a:rPr>
              <a:t> en </a:t>
            </a:r>
            <a:r>
              <a:rPr lang="fr-FR" sz="2000" b="1" dirty="0" err="1" smtClean="0">
                <a:latin typeface="Roboto"/>
              </a:rPr>
              <a:t>vraag</a:t>
            </a:r>
            <a:r>
              <a:rPr lang="fr-FR" sz="2000" b="1" dirty="0" smtClean="0">
                <a:latin typeface="Roboto"/>
              </a:rPr>
              <a:t> </a:t>
            </a:r>
            <a:r>
              <a:rPr lang="fr-FR" sz="2000" b="1" dirty="0" err="1" smtClean="0">
                <a:latin typeface="Roboto"/>
              </a:rPr>
              <a:t>naar</a:t>
            </a:r>
            <a:r>
              <a:rPr lang="fr-FR" sz="2000" b="1" dirty="0" smtClean="0">
                <a:latin typeface="Roboto"/>
              </a:rPr>
              <a:t> </a:t>
            </a:r>
            <a:r>
              <a:rPr lang="fr-FR" sz="2000" b="1" dirty="0" err="1" smtClean="0">
                <a:latin typeface="Roboto"/>
              </a:rPr>
              <a:t>compensatie</a:t>
            </a:r>
            <a:r>
              <a:rPr lang="fr-FR" sz="2000" b="1" dirty="0" smtClean="0">
                <a:latin typeface="Roboto"/>
              </a:rPr>
              <a:t> </a:t>
            </a:r>
            <a:r>
              <a:rPr lang="fr-FR" sz="2000" b="1" dirty="0" err="1" smtClean="0">
                <a:latin typeface="Roboto"/>
              </a:rPr>
              <a:t>door</a:t>
            </a:r>
            <a:r>
              <a:rPr lang="fr-FR" sz="2000" b="1" dirty="0" smtClean="0">
                <a:latin typeface="Roboto"/>
              </a:rPr>
              <a:t> </a:t>
            </a:r>
            <a:r>
              <a:rPr lang="fr-FR" sz="2000" b="1" dirty="0" err="1" smtClean="0">
                <a:latin typeface="Roboto"/>
              </a:rPr>
              <a:t>voorkeursbehandeling</a:t>
            </a:r>
            <a:endParaRPr lang="fr-FR" sz="2000" b="1" dirty="0" smtClean="0">
              <a:latin typeface="Roboto"/>
            </a:endParaRPr>
          </a:p>
          <a:p>
            <a:endParaRPr lang="fr-FR" sz="2000" b="1" dirty="0">
              <a:latin typeface="Roboto"/>
            </a:endParaRPr>
          </a:p>
          <a:p>
            <a:pPr marL="342900" indent="-342900">
              <a:buFont typeface="Wingdings" charset="2"/>
              <a:buChar char="Ø"/>
            </a:pPr>
            <a:r>
              <a:rPr lang="fr-BE" sz="2000" b="1" dirty="0">
                <a:latin typeface="Roboto"/>
              </a:rPr>
              <a:t>91%</a:t>
            </a:r>
            <a:r>
              <a:rPr lang="fr-BE" sz="2000" dirty="0">
                <a:latin typeface="Roboto"/>
              </a:rPr>
              <a:t> </a:t>
            </a:r>
            <a:r>
              <a:rPr lang="fr-BE" sz="2000" dirty="0" err="1" smtClean="0">
                <a:latin typeface="Roboto"/>
              </a:rPr>
              <a:t>vindt</a:t>
            </a:r>
            <a:r>
              <a:rPr lang="fr-BE" sz="2000" dirty="0" smtClean="0">
                <a:latin typeface="Roboto"/>
              </a:rPr>
              <a:t> </a:t>
            </a:r>
            <a:r>
              <a:rPr lang="fr-BE" sz="2000" dirty="0" err="1" smtClean="0">
                <a:latin typeface="Roboto"/>
              </a:rPr>
              <a:t>dat</a:t>
            </a:r>
            <a:r>
              <a:rPr lang="fr-BE" sz="2000" dirty="0" smtClean="0">
                <a:latin typeface="Roboto"/>
              </a:rPr>
              <a:t> de </a:t>
            </a:r>
            <a:r>
              <a:rPr lang="fr-BE" sz="2000" b="1" dirty="0" err="1" smtClean="0">
                <a:latin typeface="Roboto"/>
              </a:rPr>
              <a:t>koloniale</a:t>
            </a:r>
            <a:r>
              <a:rPr lang="fr-BE" sz="2000" b="1" dirty="0" smtClean="0">
                <a:latin typeface="Roboto"/>
              </a:rPr>
              <a:t> </a:t>
            </a:r>
            <a:r>
              <a:rPr lang="fr-BE" sz="2000" b="1" dirty="0" err="1" smtClean="0">
                <a:latin typeface="Roboto"/>
              </a:rPr>
              <a:t>geschiedenis</a:t>
            </a:r>
            <a:r>
              <a:rPr lang="fr-BE" sz="2000" b="1" dirty="0" smtClean="0">
                <a:latin typeface="Roboto"/>
              </a:rPr>
              <a:t> </a:t>
            </a:r>
            <a:r>
              <a:rPr lang="fr-BE" sz="2000" b="1" dirty="0" err="1" smtClean="0">
                <a:latin typeface="Roboto"/>
              </a:rPr>
              <a:t>meer</a:t>
            </a:r>
            <a:r>
              <a:rPr lang="fr-BE" sz="2000" dirty="0" smtClean="0">
                <a:latin typeface="Roboto"/>
              </a:rPr>
              <a:t> </a:t>
            </a:r>
            <a:r>
              <a:rPr lang="fr-BE" sz="2000" dirty="0" err="1" smtClean="0">
                <a:latin typeface="Roboto"/>
              </a:rPr>
              <a:t>moet</a:t>
            </a:r>
            <a:r>
              <a:rPr lang="fr-BE" sz="2000" dirty="0" smtClean="0">
                <a:latin typeface="Roboto"/>
              </a:rPr>
              <a:t> </a:t>
            </a:r>
            <a:r>
              <a:rPr lang="fr-BE" sz="2000" dirty="0" err="1" smtClean="0">
                <a:latin typeface="Roboto"/>
              </a:rPr>
              <a:t>onderwezen</a:t>
            </a:r>
            <a:r>
              <a:rPr lang="fr-BE" sz="2000" dirty="0" smtClean="0">
                <a:latin typeface="Roboto"/>
              </a:rPr>
              <a:t> </a:t>
            </a:r>
            <a:r>
              <a:rPr lang="fr-BE" sz="2000" dirty="0" err="1" smtClean="0">
                <a:latin typeface="Roboto"/>
              </a:rPr>
              <a:t>worden</a:t>
            </a:r>
            <a:r>
              <a:rPr lang="fr-BE" sz="2000" dirty="0" smtClean="0">
                <a:latin typeface="Roboto"/>
              </a:rPr>
              <a:t> </a:t>
            </a:r>
            <a:r>
              <a:rPr lang="fr-BE" sz="2000" b="1" dirty="0" smtClean="0">
                <a:latin typeface="Roboto"/>
              </a:rPr>
              <a:t>op </a:t>
            </a:r>
            <a:r>
              <a:rPr lang="fr-BE" sz="2000" b="1" dirty="0" err="1" smtClean="0">
                <a:latin typeface="Roboto"/>
              </a:rPr>
              <a:t>school</a:t>
            </a:r>
            <a:r>
              <a:rPr lang="fr-BE" sz="2000" b="1" dirty="0" smtClean="0">
                <a:latin typeface="Roboto"/>
              </a:rPr>
              <a:t> 74</a:t>
            </a:r>
            <a:r>
              <a:rPr lang="fr-BE" sz="2000" b="1" dirty="0">
                <a:latin typeface="Roboto"/>
              </a:rPr>
              <a:t>%</a:t>
            </a:r>
            <a:r>
              <a:rPr lang="fr-BE" sz="2000" dirty="0">
                <a:latin typeface="Roboto"/>
              </a:rPr>
              <a:t> </a:t>
            </a:r>
            <a:r>
              <a:rPr lang="fr-BE" sz="2000" dirty="0" err="1" smtClean="0">
                <a:latin typeface="Roboto"/>
              </a:rPr>
              <a:t>vindt</a:t>
            </a:r>
            <a:r>
              <a:rPr lang="fr-BE" sz="2000" dirty="0" smtClean="0">
                <a:latin typeface="Roboto"/>
              </a:rPr>
              <a:t> </a:t>
            </a:r>
            <a:r>
              <a:rPr lang="fr-BE" sz="2000" dirty="0" err="1" smtClean="0">
                <a:latin typeface="Roboto"/>
              </a:rPr>
              <a:t>dat</a:t>
            </a:r>
            <a:r>
              <a:rPr lang="fr-BE" sz="2000" dirty="0" smtClean="0">
                <a:latin typeface="Roboto"/>
              </a:rPr>
              <a:t> het </a:t>
            </a:r>
            <a:r>
              <a:rPr lang="fr-BE" sz="2000" b="1" dirty="0" err="1" smtClean="0">
                <a:latin typeface="Roboto"/>
              </a:rPr>
              <a:t>koloniale</a:t>
            </a:r>
            <a:r>
              <a:rPr lang="fr-BE" sz="2000" b="1" dirty="0" smtClean="0">
                <a:latin typeface="Roboto"/>
              </a:rPr>
              <a:t> </a:t>
            </a:r>
            <a:r>
              <a:rPr lang="fr-BE" sz="2000" b="1" dirty="0" err="1" smtClean="0">
                <a:latin typeface="Roboto"/>
              </a:rPr>
              <a:t>verleden</a:t>
            </a:r>
            <a:r>
              <a:rPr lang="fr-BE" sz="2000" b="1" dirty="0" smtClean="0">
                <a:latin typeface="Roboto"/>
              </a:rPr>
              <a:t> </a:t>
            </a:r>
            <a:r>
              <a:rPr lang="fr-BE" sz="2000" b="1" dirty="0" err="1" smtClean="0">
                <a:latin typeface="Roboto"/>
              </a:rPr>
              <a:t>taboe</a:t>
            </a:r>
            <a:r>
              <a:rPr lang="fr-BE" sz="2000" b="1" dirty="0" smtClean="0">
                <a:latin typeface="Roboto"/>
              </a:rPr>
              <a:t> </a:t>
            </a:r>
            <a:r>
              <a:rPr lang="fr-BE" sz="2000" dirty="0" err="1" smtClean="0">
                <a:latin typeface="Roboto"/>
              </a:rPr>
              <a:t>is</a:t>
            </a:r>
            <a:r>
              <a:rPr lang="fr-BE" sz="2000" dirty="0" smtClean="0">
                <a:latin typeface="Roboto"/>
              </a:rPr>
              <a:t>, </a:t>
            </a:r>
            <a:r>
              <a:rPr lang="fr-BE" sz="2000" dirty="0" smtClean="0">
                <a:latin typeface="Roboto"/>
              </a:rPr>
              <a:t>of te </a:t>
            </a:r>
            <a:r>
              <a:rPr lang="fr-BE" sz="2000" dirty="0" err="1" smtClean="0">
                <a:latin typeface="Roboto"/>
              </a:rPr>
              <a:t>weinig</a:t>
            </a:r>
            <a:r>
              <a:rPr lang="fr-BE" sz="2000" dirty="0" smtClean="0">
                <a:latin typeface="Roboto"/>
              </a:rPr>
              <a:t> </a:t>
            </a:r>
            <a:r>
              <a:rPr lang="fr-BE" sz="2000" dirty="0" err="1" smtClean="0">
                <a:latin typeface="Roboto"/>
              </a:rPr>
              <a:t>aanwezig</a:t>
            </a:r>
            <a:r>
              <a:rPr lang="fr-BE" sz="2000" dirty="0" smtClean="0">
                <a:latin typeface="Roboto"/>
              </a:rPr>
              <a:t> in het </a:t>
            </a:r>
            <a:r>
              <a:rPr lang="fr-BE" sz="2000" b="1" dirty="0" err="1">
                <a:latin typeface="Roboto"/>
              </a:rPr>
              <a:t>p</a:t>
            </a:r>
            <a:r>
              <a:rPr lang="fr-BE" sz="2000" b="1" dirty="0" err="1" smtClean="0">
                <a:latin typeface="Roboto"/>
              </a:rPr>
              <a:t>ublieke</a:t>
            </a:r>
            <a:r>
              <a:rPr lang="fr-BE" sz="2000" b="1" dirty="0" smtClean="0">
                <a:latin typeface="Roboto"/>
              </a:rPr>
              <a:t> </a:t>
            </a:r>
            <a:r>
              <a:rPr lang="fr-BE" sz="2000" b="1" dirty="0" err="1" smtClean="0">
                <a:latin typeface="Roboto"/>
              </a:rPr>
              <a:t>debat</a:t>
            </a:r>
            <a:endParaRPr lang="fr-FR" sz="2000" b="1" dirty="0"/>
          </a:p>
          <a:p>
            <a:endParaRPr lang="fr-FR" dirty="0">
              <a:latin typeface="Roboto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86774" y="54464"/>
            <a:ext cx="9554052" cy="1248040"/>
          </a:xfrm>
          <a:prstGeom prst="rect">
            <a:avLst/>
          </a:prstGeom>
        </p:spPr>
        <p:txBody>
          <a:bodyPr vert="horz" lIns="104277" tIns="52138" rIns="104277" bIns="52138" rtlCol="0" anchor="ctr">
            <a:normAutofit/>
          </a:bodyPr>
          <a:lstStyle>
            <a:lvl1pPr algn="ctr" defTabSz="521383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000" b="1" dirty="0">
                <a:solidFill>
                  <a:srgbClr val="000000"/>
                </a:solidFill>
                <a:latin typeface="Roboto"/>
                <a:ea typeface="+mn-ea"/>
                <a:cs typeface="+mn-cs"/>
              </a:rPr>
              <a:t>Claims in </a:t>
            </a:r>
            <a:r>
              <a:rPr lang="fr-FR" sz="3000" b="1" dirty="0" err="1">
                <a:solidFill>
                  <a:srgbClr val="000000"/>
                </a:solidFill>
                <a:latin typeface="Roboto"/>
                <a:ea typeface="+mn-ea"/>
                <a:cs typeface="+mn-cs"/>
              </a:rPr>
              <a:t>verband</a:t>
            </a:r>
            <a:r>
              <a:rPr lang="fr-FR" sz="3000" b="1" dirty="0">
                <a:solidFill>
                  <a:srgbClr val="000000"/>
                </a:solidFill>
                <a:latin typeface="Roboto"/>
                <a:ea typeface="+mn-ea"/>
                <a:cs typeface="+mn-cs"/>
              </a:rPr>
              <a:t> met het </a:t>
            </a:r>
            <a:r>
              <a:rPr lang="fr-FR" sz="3000" b="1" dirty="0" err="1">
                <a:solidFill>
                  <a:srgbClr val="000000"/>
                </a:solidFill>
                <a:latin typeface="Roboto"/>
                <a:ea typeface="+mn-ea"/>
                <a:cs typeface="+mn-cs"/>
              </a:rPr>
              <a:t>koloniaal</a:t>
            </a:r>
            <a:r>
              <a:rPr lang="fr-FR" sz="3000" b="1" dirty="0">
                <a:solidFill>
                  <a:srgbClr val="000000"/>
                </a:solidFill>
                <a:latin typeface="Roboto"/>
                <a:ea typeface="+mn-ea"/>
                <a:cs typeface="+mn-cs"/>
              </a:rPr>
              <a:t> </a:t>
            </a:r>
            <a:r>
              <a:rPr lang="fr-FR" sz="3000" b="1" dirty="0" err="1">
                <a:solidFill>
                  <a:srgbClr val="000000"/>
                </a:solidFill>
                <a:latin typeface="Roboto"/>
                <a:ea typeface="+mn-ea"/>
                <a:cs typeface="+mn-cs"/>
              </a:rPr>
              <a:t>verleden</a:t>
            </a:r>
            <a:r>
              <a:rPr lang="fr-FR" sz="3000" b="1" dirty="0">
                <a:solidFill>
                  <a:srgbClr val="000000"/>
                </a:solidFill>
                <a:latin typeface="Roboto"/>
                <a:ea typeface="+mn-ea"/>
                <a:cs typeface="+mn-cs"/>
              </a:rPr>
              <a:t> </a:t>
            </a:r>
            <a:endParaRPr lang="fr-FR" sz="3000" b="1" dirty="0">
              <a:solidFill>
                <a:srgbClr val="000000"/>
              </a:solidFill>
              <a:latin typeface="Roboto"/>
              <a:ea typeface="+mn-ea"/>
              <a:cs typeface="+mn-cs"/>
            </a:endParaRPr>
          </a:p>
        </p:txBody>
      </p:sp>
      <p:pic>
        <p:nvPicPr>
          <p:cNvPr id="14" name="Picture 2" descr="UCL_mention_noir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00" y="6505575"/>
            <a:ext cx="286688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4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cteur droit 4"/>
          <p:cNvCxnSpPr/>
          <p:nvPr/>
        </p:nvCxnSpPr>
        <p:spPr>
          <a:xfrm>
            <a:off x="0" y="7484977"/>
            <a:ext cx="10615613" cy="1572"/>
          </a:xfrm>
          <a:prstGeom prst="line">
            <a:avLst/>
          </a:prstGeom>
          <a:ln w="88900" cmpd="sng">
            <a:solidFill>
              <a:srgbClr val="00A9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18" y="6505575"/>
            <a:ext cx="690086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d:image001.png@01D30595.438E6DB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7" y="6935849"/>
            <a:ext cx="1403394" cy="40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43000" y="2349500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18" y="6580188"/>
            <a:ext cx="22193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8"/>
          <p:cNvSpPr txBox="1"/>
          <p:nvPr/>
        </p:nvSpPr>
        <p:spPr>
          <a:xfrm>
            <a:off x="208537" y="1456812"/>
            <a:ext cx="9588501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latin typeface="Roboto"/>
            </a:endParaRPr>
          </a:p>
          <a:p>
            <a:pPr marL="342900" indent="-342900">
              <a:buFont typeface="Wingdings" charset="2"/>
              <a:buChar char="Ø"/>
            </a:pPr>
            <a:r>
              <a:rPr lang="nl-BE" sz="2000" dirty="0" smtClean="0">
                <a:latin typeface="Roboto"/>
              </a:rPr>
              <a:t>Congolezen, Rwandezen (en Burundezen) zijn hier </a:t>
            </a:r>
            <a:r>
              <a:rPr lang="nl-BE" sz="2000" b="1" dirty="0" smtClean="0">
                <a:latin typeface="Roboto"/>
              </a:rPr>
              <a:t>gemiddeld langer </a:t>
            </a:r>
            <a:r>
              <a:rPr lang="nl-BE" sz="2000" dirty="0" smtClean="0">
                <a:latin typeface="Roboto"/>
              </a:rPr>
              <a:t>dan andere personen afkomstig uit Franstalig Sub</a:t>
            </a:r>
            <a:r>
              <a:rPr lang="nl-BE" sz="2000" dirty="0" smtClean="0">
                <a:latin typeface="Roboto"/>
              </a:rPr>
              <a:t>-</a:t>
            </a:r>
            <a:r>
              <a:rPr lang="nl-BE" sz="2000" dirty="0" err="1" smtClean="0">
                <a:latin typeface="Roboto"/>
              </a:rPr>
              <a:t>sahara</a:t>
            </a:r>
            <a:r>
              <a:rPr lang="nl-BE" sz="2000" dirty="0" smtClean="0">
                <a:latin typeface="Roboto"/>
              </a:rPr>
              <a:t> Afrika</a:t>
            </a:r>
          </a:p>
          <a:p>
            <a:pPr marL="342900" indent="-342900">
              <a:buFont typeface="Wingdings" charset="2"/>
              <a:buChar char="Ø"/>
            </a:pPr>
            <a:r>
              <a:rPr lang="nl-BE" sz="2000" dirty="0" smtClean="0">
                <a:latin typeface="Roboto"/>
              </a:rPr>
              <a:t>Ze hebben </a:t>
            </a:r>
            <a:r>
              <a:rPr lang="nl-BE" sz="2000" b="1" dirty="0" smtClean="0">
                <a:latin typeface="Roboto"/>
              </a:rPr>
              <a:t>vaker de Belgische nationaliteit</a:t>
            </a:r>
          </a:p>
          <a:p>
            <a:pPr marL="342900" indent="-342900">
              <a:buFont typeface="Wingdings" charset="2"/>
              <a:buChar char="Ø"/>
            </a:pPr>
            <a:r>
              <a:rPr lang="nl-BE" sz="2000" dirty="0" smtClean="0">
                <a:latin typeface="Roboto"/>
              </a:rPr>
              <a:t>Ze zijn vaak iets ouder bij aankomst in België</a:t>
            </a:r>
          </a:p>
          <a:p>
            <a:pPr marL="342900" indent="-342900">
              <a:buFont typeface="Wingdings" charset="2"/>
              <a:buChar char="Ø"/>
            </a:pPr>
            <a:r>
              <a:rPr lang="nl-BE" sz="2000" dirty="0" smtClean="0">
                <a:latin typeface="Roboto"/>
              </a:rPr>
              <a:t>Ze zijn minder vaak alleenstaand met kind(eren)</a:t>
            </a:r>
          </a:p>
          <a:p>
            <a:pPr marL="342900" indent="-342900">
              <a:buFont typeface="Wingdings" charset="2"/>
              <a:buChar char="Ø"/>
            </a:pPr>
            <a:r>
              <a:rPr lang="nl-BE" sz="2000" dirty="0" smtClean="0">
                <a:latin typeface="Roboto"/>
              </a:rPr>
              <a:t>Ze zijn </a:t>
            </a:r>
            <a:r>
              <a:rPr lang="nl-BE" sz="2000" b="1" dirty="0" smtClean="0">
                <a:latin typeface="Roboto"/>
              </a:rPr>
              <a:t>vaker gekomen in het kader van conflicten</a:t>
            </a:r>
          </a:p>
          <a:p>
            <a:pPr marL="342900" indent="-342900">
              <a:buFont typeface="Wingdings" charset="2"/>
              <a:buChar char="Ø"/>
            </a:pPr>
            <a:r>
              <a:rPr lang="nl-BE" sz="2000" dirty="0" smtClean="0">
                <a:latin typeface="Roboto"/>
              </a:rPr>
              <a:t>Ze hebben minder vertrouwen in de eigen verenigingen</a:t>
            </a:r>
          </a:p>
          <a:p>
            <a:pPr marL="342900" indent="-342900">
              <a:buFont typeface="Wingdings" charset="2"/>
              <a:buChar char="Ø"/>
            </a:pPr>
            <a:r>
              <a:rPr lang="nl-BE" sz="2000" dirty="0" smtClean="0">
                <a:latin typeface="Roboto"/>
              </a:rPr>
              <a:t>Ze hebben meer vertrouwen in de overheidsinstellingen</a:t>
            </a:r>
          </a:p>
          <a:p>
            <a:pPr marL="342900" indent="-342900">
              <a:buFont typeface="Wingdings" charset="2"/>
              <a:buChar char="Ø"/>
            </a:pPr>
            <a:endParaRPr lang="nl-BE" sz="2000" dirty="0" smtClean="0">
              <a:latin typeface="Roboto"/>
            </a:endParaRPr>
          </a:p>
          <a:p>
            <a:pPr marL="342900" indent="-342900">
              <a:buFont typeface="Wingdings" charset="2"/>
              <a:buChar char="Ø"/>
            </a:pPr>
            <a:r>
              <a:rPr lang="nl-BE" sz="2000" dirty="0" smtClean="0">
                <a:latin typeface="Roboto"/>
              </a:rPr>
              <a:t>Ze hebben </a:t>
            </a:r>
            <a:r>
              <a:rPr lang="nl-BE" sz="2000" b="1" dirty="0" smtClean="0">
                <a:latin typeface="Roboto"/>
              </a:rPr>
              <a:t>sterkere aanspraken in verband met het koloniale verleden</a:t>
            </a:r>
          </a:p>
          <a:p>
            <a:endParaRPr lang="nl-BE" sz="2000" dirty="0" smtClean="0">
              <a:latin typeface="Roboto"/>
            </a:endParaRPr>
          </a:p>
          <a:p>
            <a:r>
              <a:rPr lang="fr-BE" sz="2000" dirty="0" smtClean="0">
                <a:latin typeface="Roboto"/>
              </a:rPr>
              <a:t>  </a:t>
            </a:r>
            <a:endParaRPr lang="fr-BE" sz="2000" dirty="0">
              <a:latin typeface="Roboto"/>
            </a:endParaRPr>
          </a:p>
          <a:p>
            <a:pPr marL="342900" indent="-342900">
              <a:buFont typeface="Wingdings" charset="2"/>
              <a:buChar char="Ø"/>
            </a:pPr>
            <a:endParaRPr lang="fr-FR" sz="2000" dirty="0"/>
          </a:p>
          <a:p>
            <a:endParaRPr lang="fr-FR" dirty="0">
              <a:latin typeface="Roboto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92579" y="550398"/>
            <a:ext cx="9554052" cy="1248040"/>
          </a:xfrm>
        </p:spPr>
        <p:txBody>
          <a:bodyPr>
            <a:noAutofit/>
          </a:bodyPr>
          <a:lstStyle/>
          <a:p>
            <a:pPr algn="l"/>
            <a:r>
              <a:rPr lang="nl-BE" sz="3000" b="1" dirty="0" smtClean="0">
                <a:solidFill>
                  <a:srgbClr val="000000"/>
                </a:solidFill>
                <a:latin typeface="Roboto"/>
                <a:ea typeface="+mn-ea"/>
                <a:cs typeface="+mn-cs"/>
              </a:rPr>
              <a:t>Verschillen tussen de drie groepen en de controlegroep </a:t>
            </a:r>
            <a:br>
              <a:rPr lang="nl-BE" sz="3000" b="1" dirty="0" smtClean="0">
                <a:solidFill>
                  <a:srgbClr val="000000"/>
                </a:solidFill>
                <a:latin typeface="Roboto"/>
                <a:ea typeface="+mn-ea"/>
                <a:cs typeface="+mn-cs"/>
              </a:rPr>
            </a:br>
            <a:endParaRPr lang="nl-BE" sz="3000" b="1" dirty="0">
              <a:solidFill>
                <a:srgbClr val="000000"/>
              </a:solidFill>
              <a:latin typeface="Roboto"/>
              <a:ea typeface="+mn-ea"/>
              <a:cs typeface="+mn-cs"/>
            </a:endParaRPr>
          </a:p>
        </p:txBody>
      </p:sp>
      <p:pic>
        <p:nvPicPr>
          <p:cNvPr id="13" name="Picture 2" descr="UCL_mention_noir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00" y="6505575"/>
            <a:ext cx="286688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575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cteur droit 4"/>
          <p:cNvCxnSpPr/>
          <p:nvPr/>
        </p:nvCxnSpPr>
        <p:spPr>
          <a:xfrm>
            <a:off x="0" y="7484977"/>
            <a:ext cx="10615613" cy="1572"/>
          </a:xfrm>
          <a:prstGeom prst="line">
            <a:avLst/>
          </a:prstGeom>
          <a:ln w="88900" cmpd="sng">
            <a:solidFill>
              <a:srgbClr val="00A9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18" y="6505575"/>
            <a:ext cx="690086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d:image001.png@01D30595.438E6DB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7" y="6935849"/>
            <a:ext cx="1403394" cy="40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43000" y="2349500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18" y="6580188"/>
            <a:ext cx="22193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8"/>
          <p:cNvSpPr txBox="1"/>
          <p:nvPr/>
        </p:nvSpPr>
        <p:spPr>
          <a:xfrm>
            <a:off x="530781" y="1456812"/>
            <a:ext cx="9588501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>
              <a:latin typeface="Roboto"/>
            </a:endParaRPr>
          </a:p>
          <a:p>
            <a:endParaRPr lang="fr-BE" sz="2000">
              <a:latin typeface="Roboto"/>
            </a:endParaRPr>
          </a:p>
          <a:p>
            <a:endParaRPr lang="fr-BE" sz="2000">
              <a:latin typeface="Roboto"/>
            </a:endParaRPr>
          </a:p>
          <a:p>
            <a:endParaRPr lang="fr-BE" sz="2000">
              <a:latin typeface="Roboto"/>
            </a:endParaRPr>
          </a:p>
          <a:p>
            <a:r>
              <a:rPr lang="fr-BE" sz="2000">
                <a:latin typeface="Roboto"/>
              </a:rPr>
              <a:t>  </a:t>
            </a:r>
          </a:p>
          <a:p>
            <a:pPr marL="342900" indent="-342900">
              <a:buFont typeface="Wingdings" charset="2"/>
              <a:buChar char="Ø"/>
            </a:pPr>
            <a:endParaRPr lang="fr-FR" sz="2000"/>
          </a:p>
          <a:p>
            <a:endParaRPr lang="fr-FR" dirty="0">
              <a:latin typeface="Roboto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80053" y="299878"/>
            <a:ext cx="9554052" cy="1248040"/>
          </a:xfrm>
        </p:spPr>
        <p:txBody>
          <a:bodyPr>
            <a:normAutofit/>
          </a:bodyPr>
          <a:lstStyle/>
          <a:p>
            <a:pPr algn="l"/>
            <a:r>
              <a:rPr lang="nl-BE" sz="3000" b="1" dirty="0" smtClean="0">
                <a:solidFill>
                  <a:srgbClr val="000000"/>
                </a:solidFill>
                <a:latin typeface="Roboto"/>
                <a:ea typeface="+mn-ea"/>
                <a:cs typeface="+mn-cs"/>
              </a:rPr>
              <a:t>Verschil tussen de drie groepen </a:t>
            </a:r>
            <a:br>
              <a:rPr lang="nl-BE" sz="3000" b="1" dirty="0" smtClean="0">
                <a:solidFill>
                  <a:srgbClr val="000000"/>
                </a:solidFill>
                <a:latin typeface="Roboto"/>
                <a:ea typeface="+mn-ea"/>
                <a:cs typeface="+mn-cs"/>
              </a:rPr>
            </a:br>
            <a:endParaRPr lang="nl-BE" sz="3000" b="1" dirty="0">
              <a:solidFill>
                <a:srgbClr val="000000"/>
              </a:solidFill>
              <a:latin typeface="Roboto"/>
              <a:ea typeface="+mn-ea"/>
              <a:cs typeface="+mn-cs"/>
            </a:endParaRPr>
          </a:p>
        </p:txBody>
      </p:sp>
      <p:pic>
        <p:nvPicPr>
          <p:cNvPr id="13" name="Picture 2" descr="UCL_mention_noir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00" y="6505575"/>
            <a:ext cx="286688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Espace réservé du contenu 3">
            <a:extLst>
              <a:ext uri="{FF2B5EF4-FFF2-40B4-BE49-F238E27FC236}">
                <a16:creationId xmlns="" xmlns:a16="http://schemas.microsoft.com/office/drawing/2014/main" id="{4806FB30-B140-457D-8201-D2740349A9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37387"/>
              </p:ext>
            </p:extLst>
          </p:nvPr>
        </p:nvGraphicFramePr>
        <p:xfrm>
          <a:off x="906580" y="1456812"/>
          <a:ext cx="8802452" cy="3870960"/>
        </p:xfrm>
        <a:graphic>
          <a:graphicData uri="http://schemas.openxmlformats.org/drawingml/2006/table">
            <a:tbl>
              <a:tblPr firstRow="1" bandRow="1"/>
              <a:tblGrid>
                <a:gridCol w="46775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15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709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24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52138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21383" algn="l" defTabSz="52138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42767" algn="l" defTabSz="52138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64150" algn="l" defTabSz="52138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85533" algn="l" defTabSz="52138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606917" algn="l" defTabSz="52138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128301" algn="l" defTabSz="52138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649683" algn="l" defTabSz="52138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171068" algn="l" defTabSz="52138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fr-B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52138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21383" algn="l" defTabSz="52138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42767" algn="l" defTabSz="52138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64150" algn="l" defTabSz="52138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85533" algn="l" defTabSz="52138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606917" algn="l" defTabSz="52138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128301" algn="l" defTabSz="52138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649683" algn="l" defTabSz="52138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171068" algn="l" defTabSz="52138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sz="1600" noProof="0" dirty="0" smtClean="0"/>
                        <a:t>Rwandese Belgen</a:t>
                      </a:r>
                      <a:endParaRPr lang="nl-BE" sz="1600" noProof="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52138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21383" algn="l" defTabSz="52138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42767" algn="l" defTabSz="52138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64150" algn="l" defTabSz="52138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85533" algn="l" defTabSz="52138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606917" algn="l" defTabSz="52138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128301" algn="l" defTabSz="52138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649683" algn="l" defTabSz="52138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171068" algn="l" defTabSz="52138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sz="1600" noProof="0" dirty="0" smtClean="0"/>
                        <a:t>Burundese</a:t>
                      </a:r>
                      <a:r>
                        <a:rPr lang="nl-BE" sz="1600" baseline="0" noProof="0" dirty="0" smtClean="0"/>
                        <a:t> Belgen</a:t>
                      </a:r>
                      <a:endParaRPr lang="nl-BE" sz="1600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52138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21383" algn="l" defTabSz="52138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42767" algn="l" defTabSz="52138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64150" algn="l" defTabSz="52138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85533" algn="l" defTabSz="52138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606917" algn="l" defTabSz="52138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128301" algn="l" defTabSz="52138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649683" algn="l" defTabSz="52138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171068" algn="l" defTabSz="521383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nl-BE" sz="1600" noProof="0" dirty="0" smtClean="0"/>
                        <a:t>Congolese</a:t>
                      </a:r>
                      <a:r>
                        <a:rPr lang="nl-BE" sz="1600" baseline="0" noProof="0" dirty="0" smtClean="0"/>
                        <a:t> Belgen</a:t>
                      </a:r>
                      <a:endParaRPr lang="nl-BE" sz="1600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213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4276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6415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8553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60691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128301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6496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71068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l-BE" noProof="0" dirty="0" smtClean="0"/>
                        <a:t>Vluchtelingenstatuut</a:t>
                      </a:r>
                      <a:endParaRPr lang="nl-BE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213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4276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6415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8553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60691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128301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6496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71068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sz="1600" dirty="0" smtClean="0"/>
                        <a:t>+++</a:t>
                      </a:r>
                      <a:endParaRPr lang="fr-BE" sz="16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213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4276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6415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8553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60691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128301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6496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71068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dirty="0" smtClean="0"/>
                        <a:t>+++</a:t>
                      </a:r>
                      <a:endParaRPr lang="fr-B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213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4276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6415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8553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60691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128301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6496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71068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dirty="0" smtClean="0"/>
                        <a:t>++</a:t>
                      </a:r>
                      <a:endParaRPr lang="fr-B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213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4276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6415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8553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60691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128301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6496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71068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l-BE" noProof="0" dirty="0" smtClean="0"/>
                        <a:t>Voelen</a:t>
                      </a:r>
                      <a:r>
                        <a:rPr lang="nl-BE" baseline="0" noProof="0" dirty="0" smtClean="0"/>
                        <a:t> zich thuis in België</a:t>
                      </a:r>
                      <a:endParaRPr lang="nl-BE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213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4276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6415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8553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60691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128301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6496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71068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sz="1600" dirty="0" smtClean="0"/>
                        <a:t>+++</a:t>
                      </a:r>
                      <a:endParaRPr lang="fr-BE" sz="16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213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4276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6415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8553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60691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128301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6496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71068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dirty="0"/>
                        <a:t>++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213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4276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6415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8553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60691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128301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6496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71068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213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4276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6415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8553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60691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128301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6496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71068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l-BE" noProof="0" dirty="0" smtClean="0"/>
                        <a:t>Contacten</a:t>
                      </a:r>
                      <a:r>
                        <a:rPr lang="nl-BE" baseline="0" noProof="0" dirty="0" smtClean="0"/>
                        <a:t> met andere groepen</a:t>
                      </a:r>
                      <a:endParaRPr lang="nl-BE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213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4276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6415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8553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60691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128301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6496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71068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sz="1600" dirty="0" smtClean="0"/>
                        <a:t>++</a:t>
                      </a:r>
                      <a:endParaRPr lang="fr-BE" sz="16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213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4276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6415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8553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60691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128301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6496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71068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fr-B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213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4276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6415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8553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60691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128301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6496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71068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sz="16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+</a:t>
                      </a:r>
                      <a:endParaRPr lang="fr-BE" sz="160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213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4276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6415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8553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60691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128301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6496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71068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l-BE" noProof="0" dirty="0" smtClean="0"/>
                        <a:t>Engagement</a:t>
                      </a:r>
                      <a:r>
                        <a:rPr lang="nl-BE" baseline="0" noProof="0" dirty="0" smtClean="0"/>
                        <a:t> in verenigingen en religie</a:t>
                      </a:r>
                      <a:endParaRPr lang="nl-BE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213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4276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6415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8553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60691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128301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6496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71068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sz="1600" dirty="0" smtClean="0"/>
                        <a:t>++</a:t>
                      </a:r>
                      <a:endParaRPr lang="fr-BE" sz="16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213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4276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6415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8553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60691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128301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6496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71068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dirty="0" smtClean="0"/>
                        <a:t>+++</a:t>
                      </a:r>
                      <a:endParaRPr lang="fr-B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213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4276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6415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8553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60691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128301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6496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71068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sz="1600" dirty="0"/>
                        <a:t>+++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213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4276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6415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8553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60691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128301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6496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71068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l-BE" noProof="0" dirty="0" smtClean="0"/>
                        <a:t>Werkloosheid</a:t>
                      </a:r>
                      <a:r>
                        <a:rPr lang="nl-BE" baseline="0" noProof="0" dirty="0" smtClean="0"/>
                        <a:t> en declassering</a:t>
                      </a:r>
                      <a:endParaRPr lang="nl-BE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213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4276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6415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8553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60691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128301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6496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71068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 smtClean="0"/>
                        <a:t>++</a:t>
                      </a:r>
                      <a:endParaRPr lang="fr-BE" sz="16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213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4276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6415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8553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60691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128301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6496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71068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dirty="0"/>
                        <a:t>+++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213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4276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6415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8553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60691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128301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6496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71068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dirty="0"/>
                        <a:t>+++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213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4276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6415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8553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60691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128301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6496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71068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l-BE" noProof="0" dirty="0" smtClean="0"/>
                        <a:t>Gevoel</a:t>
                      </a:r>
                      <a:r>
                        <a:rPr lang="nl-BE" baseline="0" noProof="0" dirty="0" smtClean="0"/>
                        <a:t> van ongelijke kansen</a:t>
                      </a:r>
                      <a:endParaRPr lang="nl-BE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213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4276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6415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8553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60691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128301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6496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71068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213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4276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6415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8553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60691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128301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6496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71068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dirty="0"/>
                        <a:t>++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213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4276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6415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8553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60691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128301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6496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71068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dirty="0" smtClean="0"/>
                        <a:t>++</a:t>
                      </a:r>
                      <a:endParaRPr lang="fr-B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213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4276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6415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8553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60691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128301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6496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71068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l-BE" noProof="0" dirty="0" smtClean="0"/>
                        <a:t>Voorstander</a:t>
                      </a:r>
                      <a:r>
                        <a:rPr lang="nl-BE" baseline="0" noProof="0" dirty="0" smtClean="0"/>
                        <a:t> van post-materiële waarden</a:t>
                      </a:r>
                      <a:endParaRPr lang="nl-BE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213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4276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6415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8553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60691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128301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6496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71068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 smtClean="0"/>
                        <a:t>++</a:t>
                      </a:r>
                      <a:endParaRPr lang="fr-BE" sz="16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213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4276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6415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8553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60691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128301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6496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71068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dirty="0"/>
                        <a:t>++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213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4276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6415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8553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60691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128301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6496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71068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E2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213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4276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6415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8553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60691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128301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6496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71068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nl-BE" noProof="0" dirty="0" smtClean="0"/>
                        <a:t>Claims</a:t>
                      </a:r>
                      <a:r>
                        <a:rPr lang="nl-BE" baseline="0" noProof="0" dirty="0" smtClean="0"/>
                        <a:t> omtrent koloniaal verleden</a:t>
                      </a:r>
                      <a:endParaRPr lang="nl-BE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213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4276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6415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8553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60691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128301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6496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71068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smtClean="0"/>
                        <a:t>++</a:t>
                      </a:r>
                      <a:endParaRPr lang="fr-BE" sz="16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213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4276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6415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8553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60691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128301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6496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71068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dirty="0"/>
                        <a:t>++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213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4276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64150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8553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606917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128301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649683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171068" algn="l" defTabSz="521383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B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+++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744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cteur droit 4"/>
          <p:cNvCxnSpPr/>
          <p:nvPr/>
        </p:nvCxnSpPr>
        <p:spPr>
          <a:xfrm>
            <a:off x="0" y="7484977"/>
            <a:ext cx="10615613" cy="1572"/>
          </a:xfrm>
          <a:prstGeom prst="line">
            <a:avLst/>
          </a:prstGeom>
          <a:ln w="88900" cmpd="sng">
            <a:solidFill>
              <a:srgbClr val="00A9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18" y="6505575"/>
            <a:ext cx="690086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d:image001.png@01D30595.438E6DB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7" y="6935849"/>
            <a:ext cx="1403394" cy="40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18" y="6580188"/>
            <a:ext cx="22193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95962" y="49357"/>
            <a:ext cx="9554052" cy="1248040"/>
          </a:xfrm>
        </p:spPr>
        <p:txBody>
          <a:bodyPr>
            <a:normAutofit/>
          </a:bodyPr>
          <a:lstStyle/>
          <a:p>
            <a:pPr algn="l"/>
            <a:r>
              <a:rPr lang="nl-BE" sz="3000" b="1" dirty="0" smtClean="0">
                <a:solidFill>
                  <a:srgbClr val="000000"/>
                </a:solidFill>
                <a:latin typeface="Roboto"/>
                <a:ea typeface="+mn-ea"/>
                <a:cs typeface="+mn-cs"/>
              </a:rPr>
              <a:t>Verschil tussen 1</a:t>
            </a:r>
            <a:r>
              <a:rPr lang="nl-BE" sz="3000" b="1" baseline="30000" dirty="0" smtClean="0">
                <a:solidFill>
                  <a:srgbClr val="000000"/>
                </a:solidFill>
                <a:latin typeface="Roboto"/>
                <a:ea typeface="+mn-ea"/>
                <a:cs typeface="+mn-cs"/>
              </a:rPr>
              <a:t>ste</a:t>
            </a:r>
            <a:r>
              <a:rPr lang="nl-BE" sz="3000" b="1" dirty="0" smtClean="0">
                <a:solidFill>
                  <a:srgbClr val="000000"/>
                </a:solidFill>
                <a:latin typeface="Roboto"/>
                <a:ea typeface="+mn-ea"/>
                <a:cs typeface="+mn-cs"/>
              </a:rPr>
              <a:t> en </a:t>
            </a:r>
            <a:r>
              <a:rPr lang="nl-BE" sz="3000" b="1" baseline="30000" dirty="0" smtClean="0">
                <a:solidFill>
                  <a:srgbClr val="000000"/>
                </a:solidFill>
                <a:latin typeface="Roboto"/>
                <a:ea typeface="+mn-ea"/>
                <a:cs typeface="+mn-cs"/>
              </a:rPr>
              <a:t>2de</a:t>
            </a:r>
            <a:r>
              <a:rPr lang="nl-BE" sz="3000" b="1" dirty="0" smtClean="0">
                <a:solidFill>
                  <a:srgbClr val="000000"/>
                </a:solidFill>
                <a:latin typeface="Roboto"/>
                <a:ea typeface="+mn-ea"/>
                <a:cs typeface="+mn-cs"/>
              </a:rPr>
              <a:t> generatie</a:t>
            </a:r>
            <a:endParaRPr lang="nl-BE" sz="3000" b="1" dirty="0">
              <a:solidFill>
                <a:srgbClr val="000000"/>
              </a:solidFill>
              <a:latin typeface="Roboto"/>
              <a:ea typeface="+mn-ea"/>
              <a:cs typeface="+mn-cs"/>
            </a:endParaRPr>
          </a:p>
        </p:txBody>
      </p:sp>
      <p:pic>
        <p:nvPicPr>
          <p:cNvPr id="14" name="Picture 2" descr="UCL_mention_noir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00" y="6505575"/>
            <a:ext cx="286688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Chart 2">
            <a:extLst>
              <a:ext uri="{FF2B5EF4-FFF2-40B4-BE49-F238E27FC236}">
                <a16:creationId xmlns="" xmlns:a16="http://schemas.microsoft.com/office/drawing/2014/main" id="{00000000-0008-0000-00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84456"/>
              </p:ext>
            </p:extLst>
          </p:nvPr>
        </p:nvGraphicFramePr>
        <p:xfrm>
          <a:off x="12750799" y="5537200"/>
          <a:ext cx="1439333" cy="1152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759674"/>
              </p:ext>
            </p:extLst>
          </p:nvPr>
        </p:nvGraphicFramePr>
        <p:xfrm>
          <a:off x="1309689" y="1547918"/>
          <a:ext cx="7698844" cy="4243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007455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cteur droit 4"/>
          <p:cNvCxnSpPr/>
          <p:nvPr/>
        </p:nvCxnSpPr>
        <p:spPr>
          <a:xfrm>
            <a:off x="0" y="7484977"/>
            <a:ext cx="10615613" cy="1572"/>
          </a:xfrm>
          <a:prstGeom prst="line">
            <a:avLst/>
          </a:prstGeom>
          <a:ln w="88900" cmpd="sng">
            <a:solidFill>
              <a:srgbClr val="00A9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18" y="6505575"/>
            <a:ext cx="690086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d:image001.png@01D30595.438E6DB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7" y="6935849"/>
            <a:ext cx="1403394" cy="40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18" y="6580188"/>
            <a:ext cx="22193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80053" y="36832"/>
            <a:ext cx="10204024" cy="1248040"/>
          </a:xfrm>
        </p:spPr>
        <p:txBody>
          <a:bodyPr>
            <a:normAutofit/>
          </a:bodyPr>
          <a:lstStyle/>
          <a:p>
            <a:pPr algn="l"/>
            <a:r>
              <a:rPr lang="fr-FR" sz="3000" b="1" dirty="0" smtClean="0">
                <a:solidFill>
                  <a:srgbClr val="000000"/>
                </a:solidFill>
                <a:latin typeface="Roboto"/>
                <a:ea typeface="+mn-ea"/>
                <a:cs typeface="+mn-cs"/>
              </a:rPr>
              <a:t>Différences avec les Belgo-Marocains </a:t>
            </a:r>
            <a:r>
              <a:rPr lang="fr-FR" sz="3000" b="1" dirty="0">
                <a:solidFill>
                  <a:srgbClr val="000000"/>
                </a:solidFill>
                <a:latin typeface="Roboto"/>
                <a:ea typeface="+mn-ea"/>
                <a:cs typeface="+mn-cs"/>
              </a:rPr>
              <a:t>et </a:t>
            </a:r>
            <a:r>
              <a:rPr lang="fr-FR" sz="3000" b="1" dirty="0">
                <a:solidFill>
                  <a:srgbClr val="000000"/>
                </a:solidFill>
                <a:latin typeface="Roboto"/>
                <a:ea typeface="+mn-ea"/>
                <a:cs typeface="+mn-cs"/>
              </a:rPr>
              <a:t>Belgo-Turcs</a:t>
            </a:r>
            <a:endParaRPr lang="fr-FR" sz="3000" b="1" dirty="0">
              <a:solidFill>
                <a:srgbClr val="000000"/>
              </a:solidFill>
              <a:latin typeface="Roboto"/>
              <a:ea typeface="+mn-ea"/>
              <a:cs typeface="+mn-cs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198900" y="1264992"/>
            <a:ext cx="9959707" cy="4941891"/>
          </a:xfrm>
          <a:prstGeom prst="rect">
            <a:avLst/>
          </a:prstGeom>
        </p:spPr>
        <p:txBody>
          <a:bodyPr vert="horz" lIns="104277" tIns="52138" rIns="104277" bIns="52138" rtlCol="0">
            <a:normAutofit lnSpcReduction="10000"/>
          </a:bodyPr>
          <a:lstStyle>
            <a:lvl1pPr marL="391037" indent="-391037" algn="l" defTabSz="521383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248" indent="-325864" algn="l" defTabSz="521383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459" indent="-260692" algn="l" defTabSz="52138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842" indent="-260692" algn="l" defTabSz="521383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226" indent="-260692" algn="l" defTabSz="521383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608" indent="-260692" algn="l" defTabSz="52138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8993" indent="-260692" algn="l" defTabSz="52138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376" indent="-260692" algn="l" defTabSz="52138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1759" indent="-260692" algn="l" defTabSz="52138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charset="2"/>
              <a:buChar char="Ø"/>
            </a:pPr>
            <a:r>
              <a:rPr lang="fr-FR" sz="2000" dirty="0" smtClean="0">
                <a:latin typeface="Roboto"/>
              </a:rPr>
              <a:t>Migration </a:t>
            </a:r>
            <a:r>
              <a:rPr lang="fr-FR" sz="2000" b="1" dirty="0" smtClean="0">
                <a:latin typeface="Roboto"/>
              </a:rPr>
              <a:t>plus récente malgré </a:t>
            </a:r>
            <a:r>
              <a:rPr lang="fr-FR" sz="2000" b="1" dirty="0" smtClean="0">
                <a:latin typeface="Roboto"/>
              </a:rPr>
              <a:t>une présence </a:t>
            </a:r>
            <a:r>
              <a:rPr lang="fr-FR" sz="2000" b="1" dirty="0" smtClean="0">
                <a:latin typeface="Roboto"/>
              </a:rPr>
              <a:t>plus ancienne</a:t>
            </a:r>
          </a:p>
          <a:p>
            <a:pPr marL="342900" indent="-342900">
              <a:buFont typeface="Wingdings" charset="2"/>
              <a:buChar char="Ø"/>
            </a:pPr>
            <a:endParaRPr lang="fr-FR" sz="2000" dirty="0" smtClean="0">
              <a:latin typeface="Roboto"/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2000" b="1" dirty="0" smtClean="0">
                <a:latin typeface="Roboto"/>
              </a:rPr>
              <a:t>Niveau </a:t>
            </a:r>
            <a:r>
              <a:rPr lang="fr-FR" sz="2000" b="1" dirty="0">
                <a:latin typeface="Roboto"/>
              </a:rPr>
              <a:t>d’éducation </a:t>
            </a:r>
            <a:r>
              <a:rPr lang="fr-FR" sz="2000" dirty="0">
                <a:latin typeface="Roboto"/>
              </a:rPr>
              <a:t>plus important</a:t>
            </a:r>
          </a:p>
          <a:p>
            <a:pPr marL="342900" indent="-342900">
              <a:buFont typeface="Wingdings" charset="2"/>
              <a:buChar char="Ø"/>
            </a:pPr>
            <a:endParaRPr lang="fr-FR" sz="2000" dirty="0">
              <a:latin typeface="Roboto"/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2000" b="1" dirty="0">
                <a:latin typeface="Roboto"/>
              </a:rPr>
              <a:t>Taux de chômage et de déclassement</a:t>
            </a:r>
            <a:r>
              <a:rPr lang="fr-FR" sz="2000" dirty="0">
                <a:latin typeface="Roboto"/>
              </a:rPr>
              <a:t> plus important</a:t>
            </a:r>
          </a:p>
          <a:p>
            <a:pPr marL="342900" indent="-342900">
              <a:buFont typeface="Wingdings" charset="2"/>
              <a:buChar char="Ø"/>
            </a:pPr>
            <a:endParaRPr lang="fr-FR" sz="2000" dirty="0">
              <a:latin typeface="Roboto"/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2100" b="1" dirty="0">
                <a:latin typeface="Roboto"/>
              </a:rPr>
              <a:t>Opinions similaires sur </a:t>
            </a:r>
            <a:r>
              <a:rPr lang="fr-FR" sz="2100" b="1" dirty="0" smtClean="0">
                <a:latin typeface="Roboto"/>
              </a:rPr>
              <a:t>les valeurs </a:t>
            </a:r>
            <a:r>
              <a:rPr lang="fr-FR" sz="2100" b="1" dirty="0">
                <a:latin typeface="Roboto"/>
              </a:rPr>
              <a:t>dites ‘post-matérielles occidentales’: </a:t>
            </a:r>
          </a:p>
          <a:p>
            <a:pPr marL="799111" lvl="2" indent="-342900">
              <a:buFont typeface="Wingdings" charset="2"/>
              <a:buChar char="Ø"/>
            </a:pPr>
            <a:r>
              <a:rPr lang="fr-FR" sz="1600" b="1" dirty="0" smtClean="0">
                <a:latin typeface="Roboto"/>
              </a:rPr>
              <a:t>Pour:</a:t>
            </a:r>
            <a:r>
              <a:rPr lang="fr-FR" sz="1600" dirty="0" smtClean="0">
                <a:latin typeface="Roboto"/>
              </a:rPr>
              <a:t> </a:t>
            </a:r>
            <a:r>
              <a:rPr lang="fr-FR" sz="1600" dirty="0">
                <a:latin typeface="Roboto"/>
              </a:rPr>
              <a:t>démocratie et égalité homme-femme; </a:t>
            </a:r>
          </a:p>
          <a:p>
            <a:pPr marL="799111" lvl="2" indent="-342900">
              <a:buFont typeface="Wingdings" charset="2"/>
              <a:buChar char="Ø"/>
            </a:pPr>
            <a:r>
              <a:rPr lang="fr-FR" sz="1600" b="1" dirty="0" smtClean="0">
                <a:latin typeface="Roboto"/>
              </a:rPr>
              <a:t>Réticence:</a:t>
            </a:r>
            <a:r>
              <a:rPr lang="fr-FR" sz="1600" dirty="0" smtClean="0">
                <a:latin typeface="Roboto"/>
              </a:rPr>
              <a:t> </a:t>
            </a:r>
            <a:r>
              <a:rPr lang="fr-FR" sz="1600" dirty="0">
                <a:latin typeface="Roboto"/>
              </a:rPr>
              <a:t>divorce, avortement; homosexualité et  euthanasie</a:t>
            </a:r>
          </a:p>
          <a:p>
            <a:pPr marL="342900" indent="-342900">
              <a:buFont typeface="Wingdings" charset="2"/>
              <a:buChar char="Ø"/>
            </a:pPr>
            <a:endParaRPr lang="fr-FR" sz="2100" b="1" dirty="0">
              <a:latin typeface="Roboto"/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2000" b="1" dirty="0">
                <a:latin typeface="Roboto"/>
              </a:rPr>
              <a:t>Sentiment d’appartenance </a:t>
            </a:r>
            <a:r>
              <a:rPr lang="fr-FR" sz="2000" dirty="0">
                <a:latin typeface="Roboto"/>
              </a:rPr>
              <a:t>de la seconde génération plus </a:t>
            </a:r>
            <a:r>
              <a:rPr lang="fr-FR" sz="2000" dirty="0" smtClean="0">
                <a:latin typeface="Roboto"/>
              </a:rPr>
              <a:t>important par rapport à la première</a:t>
            </a:r>
            <a:endParaRPr lang="fr-FR" sz="2000" dirty="0">
              <a:latin typeface="Roboto"/>
            </a:endParaRPr>
          </a:p>
          <a:p>
            <a:pPr marL="342900" indent="-342900">
              <a:buFont typeface="Wingdings" charset="2"/>
              <a:buChar char="Ø"/>
            </a:pPr>
            <a:endParaRPr lang="fr-FR" sz="2000" dirty="0">
              <a:latin typeface="Roboto"/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2000" b="1" dirty="0">
                <a:latin typeface="Roboto"/>
              </a:rPr>
              <a:t>Sentiment de discriminations </a:t>
            </a:r>
            <a:r>
              <a:rPr lang="fr-FR" sz="2000" dirty="0">
                <a:latin typeface="Roboto"/>
              </a:rPr>
              <a:t>plus important</a:t>
            </a:r>
          </a:p>
          <a:p>
            <a:pPr marL="342900" indent="-342900">
              <a:buFont typeface="Wingdings" charset="2"/>
              <a:buChar char="Ø"/>
            </a:pPr>
            <a:endParaRPr lang="fr-FR" sz="2400" dirty="0">
              <a:latin typeface="Roboto"/>
            </a:endParaRPr>
          </a:p>
          <a:p>
            <a:pPr marL="342900" indent="-342900">
              <a:buFont typeface="Wingdings" charset="2"/>
              <a:buChar char="Ø"/>
            </a:pPr>
            <a:endParaRPr lang="fr-FR" dirty="0">
              <a:latin typeface="Roboto"/>
            </a:endParaRPr>
          </a:p>
        </p:txBody>
      </p:sp>
      <p:pic>
        <p:nvPicPr>
          <p:cNvPr id="14" name="Picture 2" descr="UCL_mention_noir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00" y="6505575"/>
            <a:ext cx="286688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362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2480370"/>
            <a:ext cx="10615613" cy="5007867"/>
          </a:xfrm>
          <a:prstGeom prst="rect">
            <a:avLst/>
          </a:prstGeom>
          <a:solidFill>
            <a:srgbClr val="F7F0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7484977"/>
            <a:ext cx="10615613" cy="1572"/>
          </a:xfrm>
          <a:prstGeom prst="line">
            <a:avLst/>
          </a:prstGeom>
          <a:ln w="88900" cmpd="sng">
            <a:solidFill>
              <a:srgbClr val="F434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66874" y="3019425"/>
            <a:ext cx="7239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/>
              <a:buChar char="Ø"/>
            </a:pPr>
            <a:endParaRPr lang="en-US" sz="2000" dirty="0">
              <a:latin typeface="Roboto"/>
            </a:endParaRPr>
          </a:p>
          <a:p>
            <a:pPr algn="ctr"/>
            <a:endParaRPr lang="en-US" sz="2000" dirty="0">
              <a:latin typeface="Roboto"/>
            </a:endParaRPr>
          </a:p>
        </p:txBody>
      </p:sp>
      <p:pic>
        <p:nvPicPr>
          <p:cNvPr id="15" name="Picture 11" descr="Afbeeldingsresultaat voor panorama foto maton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001"/>
            <a:ext cx="6044541" cy="247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\\21fs\CtxRedirection$\cgeorge\Win7x64\Desktop\MT - BCR\250px-Flag_of_Belgium_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89" y="2893"/>
            <a:ext cx="4594824" cy="247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\\21fs\CtxRedirection$\cgeorge\Win7x64\Desktop\MT - BCR\250px-Flag_of_the_Democratic_Republic_of_the_Congo_svg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752" y="-5412"/>
            <a:ext cx="1027861" cy="77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\\21fs\CtxRedirection$\cgeorge\Win7x64\Desktop\MT - BCR\Flag_of_Burundi_svg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874" y="867031"/>
            <a:ext cx="1038739" cy="77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 descr="\\21fs\CtxRedirection$\cgeorge\Win7x64\Desktop\MT - BCR\rw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752" y="1732598"/>
            <a:ext cx="1038740" cy="75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-998" y="-108"/>
            <a:ext cx="10615615" cy="2483478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ZoneTexte 16"/>
          <p:cNvSpPr txBox="1"/>
          <p:nvPr/>
        </p:nvSpPr>
        <p:spPr>
          <a:xfrm>
            <a:off x="190043" y="1567603"/>
            <a:ext cx="9158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latin typeface="Roboto"/>
              </a:rPr>
              <a:t>Conclusie</a:t>
            </a:r>
            <a:r>
              <a:rPr lang="en-US" sz="4800" dirty="0">
                <a:latin typeface="Roboto"/>
              </a:rPr>
              <a:t>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3757" y="2480370"/>
            <a:ext cx="856475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latin typeface="Roboto"/>
              </a:rPr>
              <a:t>De </a:t>
            </a:r>
            <a:r>
              <a:rPr lang="nl-BE" sz="2000" b="1" dirty="0">
                <a:latin typeface="Roboto"/>
              </a:rPr>
              <a:t>2</a:t>
            </a:r>
            <a:r>
              <a:rPr lang="nl-BE" sz="2000" b="1" baseline="30000" dirty="0">
                <a:latin typeface="Roboto"/>
              </a:rPr>
              <a:t>de</a:t>
            </a:r>
            <a:r>
              <a:rPr lang="nl-BE" sz="2000" b="1" dirty="0">
                <a:latin typeface="Roboto"/>
              </a:rPr>
              <a:t> generatie lijkt inclusiever te denken </a:t>
            </a:r>
            <a:r>
              <a:rPr lang="nl-BE" sz="2000" dirty="0">
                <a:latin typeface="Roboto"/>
              </a:rPr>
              <a:t>dan de eerste:</a:t>
            </a:r>
          </a:p>
          <a:p>
            <a:pPr marL="807133" lvl="1" indent="-285750">
              <a:buFont typeface="Wingdings" panose="05000000000000000000" pitchFamily="2" charset="2"/>
              <a:buChar char="§"/>
            </a:pPr>
            <a:r>
              <a:rPr lang="nl-BE" sz="2000" dirty="0">
                <a:latin typeface="Roboto"/>
              </a:rPr>
              <a:t>Ze heeft meer het gevoel </a:t>
            </a:r>
            <a:r>
              <a:rPr lang="nl-BE" sz="2000" b="1" dirty="0">
                <a:latin typeface="Roboto"/>
              </a:rPr>
              <a:t>deel uit te maken van België</a:t>
            </a:r>
          </a:p>
          <a:p>
            <a:pPr marL="807133" lvl="1" indent="-285750">
              <a:buFont typeface="Wingdings" panose="05000000000000000000" pitchFamily="2" charset="2"/>
              <a:buChar char="§"/>
            </a:pPr>
            <a:r>
              <a:rPr lang="nl-BE" sz="2000" dirty="0">
                <a:latin typeface="Roboto"/>
              </a:rPr>
              <a:t>Ze voelt zich </a:t>
            </a:r>
            <a:r>
              <a:rPr lang="nl-BE" sz="2000" b="1" dirty="0">
                <a:latin typeface="Roboto"/>
              </a:rPr>
              <a:t>minder bekeken </a:t>
            </a:r>
            <a:r>
              <a:rPr lang="nl-BE" sz="2000" dirty="0">
                <a:latin typeface="Roboto"/>
              </a:rPr>
              <a:t>als “vreemdeling”, </a:t>
            </a:r>
            <a:r>
              <a:rPr lang="nl-BE" sz="2000" b="1" u="sng" dirty="0" smtClean="0">
                <a:latin typeface="Roboto"/>
              </a:rPr>
              <a:t>maar</a:t>
            </a:r>
            <a:r>
              <a:rPr lang="nl-BE" sz="2000" dirty="0" smtClean="0">
                <a:latin typeface="Roboto"/>
              </a:rPr>
              <a:t> </a:t>
            </a:r>
            <a:r>
              <a:rPr lang="nl-BE" sz="2000" dirty="0">
                <a:latin typeface="Roboto"/>
              </a:rPr>
              <a:t>sterke perceptie van discriminatie</a:t>
            </a:r>
          </a:p>
          <a:p>
            <a:pPr marL="807133" lvl="1" indent="-285750">
              <a:buFont typeface="Wingdings" panose="05000000000000000000" pitchFamily="2" charset="2"/>
              <a:buChar char="§"/>
            </a:pPr>
            <a:r>
              <a:rPr lang="nl-BE" sz="2000" b="1" dirty="0">
                <a:latin typeface="Roboto"/>
              </a:rPr>
              <a:t>Lagere</a:t>
            </a:r>
            <a:r>
              <a:rPr lang="nl-BE" sz="2000" dirty="0">
                <a:latin typeface="Roboto"/>
              </a:rPr>
              <a:t> </a:t>
            </a:r>
            <a:r>
              <a:rPr lang="nl-BE" sz="2000" b="1" dirty="0">
                <a:latin typeface="Roboto"/>
              </a:rPr>
              <a:t>werkloosheidscijfers</a:t>
            </a:r>
            <a:r>
              <a:rPr lang="nl-BE" sz="2000" dirty="0">
                <a:latin typeface="Roboto"/>
              </a:rPr>
              <a:t>, </a:t>
            </a:r>
            <a:r>
              <a:rPr lang="nl-BE" sz="2000" b="1" u="sng" dirty="0">
                <a:latin typeface="Roboto"/>
              </a:rPr>
              <a:t>maar</a:t>
            </a:r>
            <a:r>
              <a:rPr lang="nl-BE" sz="2000" dirty="0">
                <a:latin typeface="Roboto"/>
              </a:rPr>
              <a:t> nog steeds </a:t>
            </a:r>
            <a:r>
              <a:rPr lang="nl-BE" sz="2000" dirty="0" smtClean="0">
                <a:latin typeface="Roboto"/>
              </a:rPr>
              <a:t>3 keer hoger dan gemiddeld, ondanks taalkennis en opleiding in België</a:t>
            </a:r>
            <a:endParaRPr lang="nl-BE" sz="2000" dirty="0">
              <a:solidFill>
                <a:srgbClr val="FF0000"/>
              </a:solidFill>
              <a:latin typeface="Roboto"/>
            </a:endParaRPr>
          </a:p>
          <a:p>
            <a:pPr marL="807133" lvl="1" indent="-285750">
              <a:buFont typeface="Wingdings" panose="05000000000000000000" pitchFamily="2" charset="2"/>
              <a:buChar char="§"/>
            </a:pPr>
            <a:endParaRPr lang="nl-BE" sz="2000" dirty="0">
              <a:solidFill>
                <a:srgbClr val="FF0000"/>
              </a:solidFill>
              <a:latin typeface="Roboto"/>
            </a:endParaRPr>
          </a:p>
          <a:p>
            <a:pPr marL="807133" lvl="1" indent="-285750">
              <a:buFont typeface="Wingdings" panose="05000000000000000000" pitchFamily="2" charset="2"/>
              <a:buChar char="§"/>
            </a:pPr>
            <a:endParaRPr lang="nl-BE" sz="2000" dirty="0">
              <a:solidFill>
                <a:srgbClr val="FF0000"/>
              </a:solidFill>
              <a:latin typeface="Roboto"/>
            </a:endParaRPr>
          </a:p>
          <a:p>
            <a:pPr marL="807133" lvl="1" indent="-285750">
              <a:buFont typeface="Wingdings" panose="05000000000000000000" pitchFamily="2" charset="2"/>
              <a:buChar char="§"/>
            </a:pPr>
            <a:endParaRPr lang="nl-BE" sz="2000" dirty="0">
              <a:solidFill>
                <a:srgbClr val="FF0000"/>
              </a:solidFill>
              <a:latin typeface="Roboto"/>
            </a:endParaRPr>
          </a:p>
          <a:p>
            <a:endParaRPr lang="nl-BE" sz="3200" b="1" dirty="0"/>
          </a:p>
          <a:p>
            <a:r>
              <a:rPr lang="nl-BE" sz="3200" b="1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2997" y="4567700"/>
            <a:ext cx="8801227" cy="2862934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400" b="1" dirty="0">
                <a:solidFill>
                  <a:schemeClr val="bg1"/>
                </a:solidFill>
                <a:latin typeface="Roboto"/>
              </a:rPr>
              <a:t>Hoopgevend </a:t>
            </a:r>
            <a:r>
              <a:rPr lang="nl-BE" sz="2400" b="1" dirty="0" smtClean="0">
                <a:solidFill>
                  <a:schemeClr val="bg1"/>
                </a:solidFill>
                <a:latin typeface="Roboto"/>
              </a:rPr>
              <a:t>nieuws? </a:t>
            </a:r>
            <a:r>
              <a:rPr lang="nl-BE" sz="2400" b="1" dirty="0">
                <a:solidFill>
                  <a:schemeClr val="bg1"/>
                </a:solidFill>
                <a:latin typeface="Roboto"/>
              </a:rPr>
              <a:t>B</a:t>
            </a:r>
            <a:r>
              <a:rPr lang="nl-BE" sz="2400" b="1" dirty="0" smtClean="0">
                <a:solidFill>
                  <a:schemeClr val="bg1"/>
                </a:solidFill>
                <a:latin typeface="Roboto"/>
              </a:rPr>
              <a:t>iedt </a:t>
            </a:r>
            <a:r>
              <a:rPr lang="nl-BE" sz="2400" b="1" dirty="0">
                <a:solidFill>
                  <a:schemeClr val="bg1"/>
                </a:solidFill>
                <a:latin typeface="Roboto"/>
              </a:rPr>
              <a:t>kansen</a:t>
            </a:r>
            <a:r>
              <a:rPr lang="nl-BE" sz="2400" dirty="0">
                <a:solidFill>
                  <a:schemeClr val="bg1"/>
                </a:solidFill>
                <a:latin typeface="Roboto"/>
              </a:rPr>
              <a:t>: </a:t>
            </a:r>
          </a:p>
          <a:p>
            <a:pPr marL="712788" indent="-357188">
              <a:buFont typeface="Wingdings" panose="05000000000000000000" pitchFamily="2" charset="2"/>
              <a:buChar char="Ø"/>
            </a:pPr>
            <a:r>
              <a:rPr lang="nl-BE" sz="2400" dirty="0">
                <a:solidFill>
                  <a:schemeClr val="bg1"/>
                </a:solidFill>
                <a:latin typeface="Roboto"/>
              </a:rPr>
              <a:t>De 2</a:t>
            </a:r>
            <a:r>
              <a:rPr lang="nl-BE" sz="2400" baseline="30000" dirty="0">
                <a:solidFill>
                  <a:schemeClr val="bg1"/>
                </a:solidFill>
                <a:latin typeface="Roboto"/>
              </a:rPr>
              <a:t>de</a:t>
            </a:r>
            <a:r>
              <a:rPr lang="nl-BE" sz="2400" dirty="0">
                <a:solidFill>
                  <a:schemeClr val="bg1"/>
                </a:solidFill>
                <a:latin typeface="Roboto"/>
              </a:rPr>
              <a:t> generatie vormt een bijzonder belangrijk </a:t>
            </a:r>
            <a:r>
              <a:rPr lang="nl-BE" sz="2400" b="1" dirty="0">
                <a:solidFill>
                  <a:schemeClr val="bg1"/>
                </a:solidFill>
                <a:latin typeface="Roboto"/>
              </a:rPr>
              <a:t>menselijk en sociaal-economisch potentieel </a:t>
            </a:r>
            <a:r>
              <a:rPr lang="nl-BE" sz="2400" dirty="0">
                <a:solidFill>
                  <a:schemeClr val="bg1"/>
                </a:solidFill>
                <a:latin typeface="Roboto"/>
              </a:rPr>
              <a:t>in de huidige context van globalisering. </a:t>
            </a:r>
          </a:p>
          <a:p>
            <a:pPr marL="712788" indent="-357188">
              <a:buFont typeface="Wingdings" panose="05000000000000000000" pitchFamily="2" charset="2"/>
              <a:buChar char="Ø"/>
            </a:pPr>
            <a:r>
              <a:rPr lang="nl-BE" sz="2400" dirty="0">
                <a:solidFill>
                  <a:schemeClr val="bg1"/>
                </a:solidFill>
                <a:latin typeface="Roboto"/>
              </a:rPr>
              <a:t>Het lijkt </a:t>
            </a:r>
            <a:r>
              <a:rPr lang="nl-BE" sz="2400" b="1" dirty="0">
                <a:solidFill>
                  <a:schemeClr val="bg1"/>
                </a:solidFill>
                <a:latin typeface="Roboto"/>
              </a:rPr>
              <a:t>belangrijk dit te kapitaliseren </a:t>
            </a:r>
            <a:r>
              <a:rPr lang="nl-BE" sz="2400" dirty="0">
                <a:solidFill>
                  <a:schemeClr val="bg1"/>
                </a:solidFill>
                <a:latin typeface="Roboto"/>
              </a:rPr>
              <a:t>om zo te komen tot </a:t>
            </a:r>
            <a:r>
              <a:rPr lang="nl-BE" sz="2400" b="1" dirty="0">
                <a:solidFill>
                  <a:schemeClr val="bg1"/>
                </a:solidFill>
                <a:latin typeface="Roboto"/>
              </a:rPr>
              <a:t>meer erkenning </a:t>
            </a:r>
            <a:r>
              <a:rPr lang="nl-BE" sz="2400" dirty="0">
                <a:solidFill>
                  <a:schemeClr val="bg1"/>
                </a:solidFill>
                <a:latin typeface="Roboto"/>
              </a:rPr>
              <a:t>en een </a:t>
            </a:r>
            <a:r>
              <a:rPr lang="nl-BE" sz="2400" b="1" dirty="0">
                <a:solidFill>
                  <a:schemeClr val="bg1"/>
                </a:solidFill>
                <a:latin typeface="Roboto"/>
              </a:rPr>
              <a:t>hogere graad van inclusie </a:t>
            </a:r>
            <a:r>
              <a:rPr lang="nl-BE" sz="2400" dirty="0">
                <a:solidFill>
                  <a:schemeClr val="bg1"/>
                </a:solidFill>
                <a:latin typeface="Roboto"/>
              </a:rPr>
              <a:t>in de samenleving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2857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2480370"/>
            <a:ext cx="10615613" cy="5007867"/>
          </a:xfrm>
          <a:prstGeom prst="rect">
            <a:avLst/>
          </a:prstGeom>
          <a:solidFill>
            <a:srgbClr val="F7F0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7484977"/>
            <a:ext cx="10615613" cy="1572"/>
          </a:xfrm>
          <a:prstGeom prst="line">
            <a:avLst/>
          </a:prstGeom>
          <a:ln w="88900" cmpd="sng">
            <a:solidFill>
              <a:srgbClr val="F434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18" y="6580188"/>
            <a:ext cx="22193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18" y="6505575"/>
            <a:ext cx="690086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UCL_mention_noir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00" y="6505575"/>
            <a:ext cx="286688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d:image001.png@01D30595.438E6DB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7" y="6935849"/>
            <a:ext cx="1403394" cy="40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66873" y="3019425"/>
            <a:ext cx="82486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Ø"/>
            </a:pPr>
            <a:r>
              <a:rPr lang="nl-BE" sz="2000" dirty="0">
                <a:latin typeface="Roboto"/>
              </a:rPr>
              <a:t>Introductie door de Koning Boudewijnstichting (10’)</a:t>
            </a:r>
          </a:p>
          <a:p>
            <a:pPr marL="342900" indent="-342900">
              <a:buFont typeface="Wingdings"/>
              <a:buChar char="Ø"/>
            </a:pPr>
            <a:endParaRPr lang="nl-BE" sz="2000" dirty="0">
              <a:latin typeface="Roboto"/>
            </a:endParaRPr>
          </a:p>
          <a:p>
            <a:pPr marL="342900" indent="-342900">
              <a:buFont typeface="Wingdings"/>
              <a:buChar char="Ø"/>
            </a:pPr>
            <a:r>
              <a:rPr lang="nl-BE" sz="2000" dirty="0">
                <a:latin typeface="Roboto"/>
              </a:rPr>
              <a:t>Presentatie van de resultaten (30’)</a:t>
            </a:r>
          </a:p>
          <a:p>
            <a:pPr marL="864283" lvl="1" indent="-342900">
              <a:buFont typeface="Wingdings"/>
              <a:buChar char="Ø"/>
            </a:pPr>
            <a:r>
              <a:rPr lang="fr-BE" sz="2000" b="1" dirty="0"/>
              <a:t>Dr. Sarah </a:t>
            </a:r>
            <a:r>
              <a:rPr lang="fr-BE" sz="2000" b="1" dirty="0" err="1"/>
              <a:t>Demart</a:t>
            </a:r>
            <a:r>
              <a:rPr lang="fr-BE" sz="2000" dirty="0"/>
              <a:t> - </a:t>
            </a:r>
            <a:r>
              <a:rPr lang="fr-BE" sz="1800" dirty="0"/>
              <a:t>Centre d’Etudes de </a:t>
            </a:r>
            <a:r>
              <a:rPr lang="fr-BE" sz="1800" dirty="0" smtClean="0"/>
              <a:t>l’Ethnicité </a:t>
            </a:r>
            <a:r>
              <a:rPr lang="fr-BE" sz="1800" dirty="0"/>
              <a:t>et des Migrations , ULG</a:t>
            </a:r>
            <a:endParaRPr lang="en-US" sz="1800" dirty="0"/>
          </a:p>
          <a:p>
            <a:pPr marL="864283" lvl="1" indent="-342900">
              <a:buFont typeface="Wingdings"/>
              <a:buChar char="Ø"/>
            </a:pPr>
            <a:r>
              <a:rPr lang="nl-BE" sz="2000" b="1" dirty="0"/>
              <a:t>Pr. Ilke Adam</a:t>
            </a:r>
            <a:r>
              <a:rPr lang="nl-BE" sz="2000" dirty="0"/>
              <a:t> - </a:t>
            </a:r>
            <a:r>
              <a:rPr lang="nl-BE" sz="1800" dirty="0" err="1"/>
              <a:t>Institute</a:t>
            </a:r>
            <a:r>
              <a:rPr lang="nl-BE" sz="1800" dirty="0"/>
              <a:t> </a:t>
            </a:r>
            <a:r>
              <a:rPr lang="nl-BE" sz="1800" dirty="0" err="1"/>
              <a:t>for</a:t>
            </a:r>
            <a:r>
              <a:rPr lang="nl-BE" sz="1800" dirty="0"/>
              <a:t> European Studies, VUB</a:t>
            </a:r>
          </a:p>
          <a:p>
            <a:pPr marL="864283" lvl="1" indent="-342900">
              <a:buFont typeface="Wingdings"/>
              <a:buChar char="Ø"/>
            </a:pPr>
            <a:r>
              <a:rPr lang="fr-BE" sz="2000" b="1" dirty="0"/>
              <a:t>Pr. Bruno Schoumaker</a:t>
            </a:r>
            <a:r>
              <a:rPr lang="fr-BE" sz="2000" dirty="0"/>
              <a:t> - </a:t>
            </a:r>
            <a:r>
              <a:rPr lang="fr-BE" sz="1800" dirty="0"/>
              <a:t>Centre de Recherche en Démographie, UCL</a:t>
            </a:r>
            <a:endParaRPr lang="nl-BE" sz="1800" dirty="0"/>
          </a:p>
          <a:p>
            <a:endParaRPr lang="en-US" sz="2000" dirty="0">
              <a:latin typeface="Roboto"/>
            </a:endParaRPr>
          </a:p>
          <a:p>
            <a:pPr marL="342900" indent="-342900">
              <a:buFont typeface="Wingdings"/>
              <a:buChar char="Ø"/>
            </a:pPr>
            <a:r>
              <a:rPr lang="en-US" sz="2000" dirty="0">
                <a:latin typeface="Roboto"/>
              </a:rPr>
              <a:t>Q&amp;A (30’)</a:t>
            </a:r>
          </a:p>
          <a:p>
            <a:endParaRPr lang="en-US" sz="2000" dirty="0">
              <a:latin typeface="Roboto"/>
            </a:endParaRPr>
          </a:p>
        </p:txBody>
      </p:sp>
      <p:pic>
        <p:nvPicPr>
          <p:cNvPr id="2059" name="Picture 11" descr="Afbeeldingsresultaat voor panorama foto matong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001"/>
            <a:ext cx="6044541" cy="247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\\21fs\CtxRedirection$\cgeorge\Win7x64\Desktop\MT - BCR\250px-Flag_of_Belgium_sv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89" y="2893"/>
            <a:ext cx="4594824" cy="247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\\21fs\CtxRedirection$\cgeorge\Win7x64\Desktop\MT - BCR\250px-Flag_of_the_Democratic_Republic_of_the_Congo_svg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752" y="-5412"/>
            <a:ext cx="1027861" cy="77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\\21fs\CtxRedirection$\cgeorge\Win7x64\Desktop\MT - BCR\Flag_of_Burundi_svg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874" y="867031"/>
            <a:ext cx="1038739" cy="77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\\21fs\CtxRedirection$\cgeorge\Win7x64\Desktop\MT - BCR\rw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752" y="1732598"/>
            <a:ext cx="1038740" cy="75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998" y="-108"/>
            <a:ext cx="10615615" cy="2483478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ZoneTexte 16"/>
          <p:cNvSpPr txBox="1"/>
          <p:nvPr/>
        </p:nvSpPr>
        <p:spPr>
          <a:xfrm>
            <a:off x="190043" y="1567603"/>
            <a:ext cx="9158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oboto"/>
              </a:rPr>
              <a:t>INTRODUCTIE</a:t>
            </a:r>
          </a:p>
        </p:txBody>
      </p:sp>
    </p:spTree>
    <p:extLst>
      <p:ext uri="{BB962C8B-B14F-4D97-AF65-F5344CB8AC3E}">
        <p14:creationId xmlns:p14="http://schemas.microsoft.com/office/powerpoint/2010/main" val="1588717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2480370"/>
            <a:ext cx="10615613" cy="5007867"/>
          </a:xfrm>
          <a:prstGeom prst="rect">
            <a:avLst/>
          </a:prstGeom>
          <a:solidFill>
            <a:srgbClr val="F7F0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7484977"/>
            <a:ext cx="10615613" cy="1572"/>
          </a:xfrm>
          <a:prstGeom prst="line">
            <a:avLst/>
          </a:prstGeom>
          <a:ln w="88900" cmpd="sng">
            <a:solidFill>
              <a:srgbClr val="F434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1" descr="Afbeeldingsresultaat voor panorama foto maton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001"/>
            <a:ext cx="6044541" cy="247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\\21fs\CtxRedirection$\cgeorge\Win7x64\Desktop\MT - BCR\250px-Flag_of_Belgium_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89" y="2893"/>
            <a:ext cx="4594824" cy="247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\\21fs\CtxRedirection$\cgeorge\Win7x64\Desktop\MT - BCR\250px-Flag_of_the_Democratic_Republic_of_the_Congo_svg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752" y="-5412"/>
            <a:ext cx="1027861" cy="77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\\21fs\CtxRedirection$\cgeorge\Win7x64\Desktop\MT - BCR\Flag_of_Burundi_svg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874" y="867031"/>
            <a:ext cx="1038739" cy="77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 descr="\\21fs\CtxRedirection$\cgeorge\Win7x64\Desktop\MT - BCR\rw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752" y="1732598"/>
            <a:ext cx="1038740" cy="75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-998" y="-108"/>
            <a:ext cx="10615615" cy="2483478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ZoneTexte 16"/>
          <p:cNvSpPr txBox="1"/>
          <p:nvPr/>
        </p:nvSpPr>
        <p:spPr>
          <a:xfrm>
            <a:off x="948154" y="3728847"/>
            <a:ext cx="9158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dirty="0">
                <a:latin typeface="Roboto"/>
              </a:rPr>
              <a:t>Vragen</a:t>
            </a:r>
            <a:r>
              <a:rPr lang="en-US" sz="3000" dirty="0">
                <a:latin typeface="Roboto"/>
              </a:rPr>
              <a:t>? </a:t>
            </a:r>
            <a:endParaRPr lang="en-US" sz="3000" dirty="0" smtClean="0">
              <a:latin typeface="Roboto"/>
            </a:endParaRPr>
          </a:p>
          <a:p>
            <a:r>
              <a:rPr lang="en-US" sz="3000" dirty="0" smtClean="0">
                <a:latin typeface="Roboto"/>
              </a:rPr>
              <a:t>Questions</a:t>
            </a:r>
            <a:r>
              <a:rPr lang="en-US" sz="3000" dirty="0">
                <a:latin typeface="Roboto"/>
              </a:rPr>
              <a:t>?  </a:t>
            </a:r>
          </a:p>
        </p:txBody>
      </p:sp>
      <p:pic>
        <p:nvPicPr>
          <p:cNvPr id="22" name="Image 1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192" y="3025799"/>
            <a:ext cx="2324704" cy="3917007"/>
          </a:xfrm>
          <a:prstGeom prst="rect">
            <a:avLst/>
          </a:prstGeom>
          <a:ln w="63500">
            <a:solidFill>
              <a:srgbClr val="FF0000"/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8984494" y="7190016"/>
            <a:ext cx="15488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000" dirty="0" err="1"/>
              <a:t>Foto</a:t>
            </a:r>
            <a:r>
              <a:rPr lang="fr-BE" sz="1000" dirty="0"/>
              <a:t>: © Wouter </a:t>
            </a:r>
            <a:r>
              <a:rPr lang="fr-BE" sz="1000" dirty="0" err="1"/>
              <a:t>Rawoens</a:t>
            </a:r>
            <a:r>
              <a:rPr lang="fr-BE" sz="1000" dirty="0"/>
              <a:t> </a:t>
            </a:r>
            <a:endParaRPr lang="nl-BE" sz="1000" dirty="0"/>
          </a:p>
        </p:txBody>
      </p:sp>
      <p:sp>
        <p:nvSpPr>
          <p:cNvPr id="13" name="ZoneTexte 16"/>
          <p:cNvSpPr txBox="1"/>
          <p:nvPr/>
        </p:nvSpPr>
        <p:spPr>
          <a:xfrm>
            <a:off x="190043" y="1567603"/>
            <a:ext cx="9158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Roboto"/>
              </a:rPr>
              <a:t>Q&amp;A</a:t>
            </a:r>
            <a:endParaRPr lang="en-US" sz="4800" dirty="0">
              <a:latin typeface="Roboto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18" y="6580188"/>
            <a:ext cx="22193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18" y="6505575"/>
            <a:ext cx="690086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UCL_mention_noir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00" y="6505575"/>
            <a:ext cx="286688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d:image001.png@01D30595.438E6DB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7" y="6935849"/>
            <a:ext cx="1403394" cy="40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240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388646" y="6689746"/>
            <a:ext cx="2270382" cy="3145"/>
          </a:xfrm>
          <a:prstGeom prst="line">
            <a:avLst/>
          </a:prstGeom>
          <a:ln w="88900" cmpd="sng">
            <a:solidFill>
              <a:srgbClr val="00A9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961745" y="6689746"/>
            <a:ext cx="2270382" cy="3145"/>
          </a:xfrm>
          <a:prstGeom prst="line">
            <a:avLst/>
          </a:prstGeom>
          <a:ln w="88900" cmpd="sng">
            <a:solidFill>
              <a:srgbClr val="F434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5459165" y="6689746"/>
            <a:ext cx="2270382" cy="3145"/>
          </a:xfrm>
          <a:prstGeom prst="line">
            <a:avLst/>
          </a:prstGeom>
          <a:ln w="88900" cmpd="sng">
            <a:solidFill>
              <a:srgbClr val="447D9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8032265" y="6686602"/>
            <a:ext cx="2270382" cy="3145"/>
          </a:xfrm>
          <a:prstGeom prst="line">
            <a:avLst/>
          </a:prstGeom>
          <a:ln w="88900" cmpd="sng">
            <a:solidFill>
              <a:srgbClr val="7B41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340142" y="6837497"/>
            <a:ext cx="39353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Neuton"/>
              </a:rPr>
              <a:t>kbs-frb.be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Neuto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288936" y="2789774"/>
            <a:ext cx="5391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 </a:t>
            </a:r>
          </a:p>
        </p:txBody>
      </p:sp>
      <p:sp>
        <p:nvSpPr>
          <p:cNvPr id="3" name="AutoShape 4" descr="Résultat de recherche d'images pour &quot;facebook F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37" y="4942080"/>
            <a:ext cx="1031257" cy="59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d:image001.png@01D30595.438E6DB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86" y="5625635"/>
            <a:ext cx="209721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317" y="5327185"/>
            <a:ext cx="22193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8210083" y="6943795"/>
            <a:ext cx="15488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000" dirty="0" err="1"/>
              <a:t>Foto</a:t>
            </a:r>
            <a:r>
              <a:rPr lang="fr-BE" sz="1000" dirty="0"/>
              <a:t>: © Wouter </a:t>
            </a:r>
            <a:r>
              <a:rPr lang="fr-BE" sz="1000" dirty="0" err="1"/>
              <a:t>Rawoens</a:t>
            </a:r>
            <a:r>
              <a:rPr lang="fr-BE" sz="1000" dirty="0"/>
              <a:t> </a:t>
            </a:r>
            <a:endParaRPr lang="nl-BE" sz="1000" dirty="0"/>
          </a:p>
        </p:txBody>
      </p:sp>
      <p:pic>
        <p:nvPicPr>
          <p:cNvPr id="24" name="Imag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837" y="741933"/>
            <a:ext cx="2324704" cy="3917007"/>
          </a:xfrm>
          <a:prstGeom prst="rect">
            <a:avLst/>
          </a:prstGeom>
          <a:ln w="63500">
            <a:solidFill>
              <a:srgbClr val="FF000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4011561" y="741933"/>
            <a:ext cx="54937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Roboto"/>
              </a:rPr>
              <a:t>Merci! </a:t>
            </a:r>
            <a:endParaRPr lang="nl-BE" sz="3200" b="1" dirty="0">
              <a:latin typeface="Roboto"/>
            </a:endParaRPr>
          </a:p>
          <a:p>
            <a:pPr algn="ctr"/>
            <a:r>
              <a:rPr lang="nl-BE" sz="3200" b="1" dirty="0">
                <a:latin typeface="Roboto"/>
              </a:rPr>
              <a:t>Bedankt!</a:t>
            </a:r>
          </a:p>
          <a:p>
            <a:pPr algn="ctr"/>
            <a:endParaRPr lang="nl-BE" sz="3200" b="1" dirty="0">
              <a:latin typeface="Roboto"/>
            </a:endParaRPr>
          </a:p>
          <a:p>
            <a:pPr algn="ctr"/>
            <a:r>
              <a:rPr lang="nl-BE" sz="2000" b="1" dirty="0">
                <a:latin typeface="Roboto"/>
                <a:hlinkClick r:id="rId7"/>
              </a:rPr>
              <a:t>sarah.demart@ulg.ac.be</a:t>
            </a:r>
            <a:endParaRPr lang="nl-BE" sz="2000" b="1" dirty="0">
              <a:latin typeface="Roboto"/>
            </a:endParaRPr>
          </a:p>
          <a:p>
            <a:pPr algn="ctr"/>
            <a:r>
              <a:rPr lang="nl-BE" sz="2000" dirty="0" smtClean="0">
                <a:latin typeface="Roboto"/>
              </a:rPr>
              <a:t>0483/604.326</a:t>
            </a:r>
          </a:p>
          <a:p>
            <a:pPr algn="ctr"/>
            <a:endParaRPr lang="nl-BE" sz="2000" b="1" dirty="0">
              <a:latin typeface="Roboto"/>
            </a:endParaRPr>
          </a:p>
          <a:p>
            <a:pPr algn="ctr"/>
            <a:r>
              <a:rPr lang="nl-BE" sz="2000" b="1" dirty="0">
                <a:latin typeface="Roboto"/>
                <a:hlinkClick r:id="rId8"/>
              </a:rPr>
              <a:t>bruno.schoumaker@ucl.ac.be</a:t>
            </a:r>
            <a:endParaRPr lang="nl-BE" sz="2000" b="1" dirty="0">
              <a:latin typeface="Roboto"/>
            </a:endParaRPr>
          </a:p>
          <a:p>
            <a:pPr algn="ctr"/>
            <a:r>
              <a:rPr lang="nl-BE" sz="2000" dirty="0">
                <a:latin typeface="Roboto"/>
              </a:rPr>
              <a:t>010/474.136</a:t>
            </a:r>
          </a:p>
          <a:p>
            <a:pPr algn="ctr"/>
            <a:endParaRPr lang="nl-BE" sz="2000" b="1" dirty="0">
              <a:latin typeface="Roboto"/>
            </a:endParaRPr>
          </a:p>
          <a:p>
            <a:pPr algn="ctr"/>
            <a:r>
              <a:rPr lang="nl-BE" sz="2000" b="1" dirty="0">
                <a:latin typeface="Roboto"/>
                <a:hlinkClick r:id="rId9"/>
              </a:rPr>
              <a:t>Ilke.adam@vub.be</a:t>
            </a:r>
            <a:endParaRPr lang="nl-BE" sz="2000" b="1" dirty="0">
              <a:latin typeface="Roboto"/>
            </a:endParaRPr>
          </a:p>
          <a:p>
            <a:pPr algn="ctr"/>
            <a:r>
              <a:rPr lang="nl-BE" sz="2000" dirty="0">
                <a:latin typeface="Roboto"/>
              </a:rPr>
              <a:t>0475/388.727</a:t>
            </a:r>
          </a:p>
          <a:p>
            <a:pPr algn="ctr"/>
            <a:endParaRPr lang="nl-BE" sz="2000" dirty="0">
              <a:latin typeface="Roboto"/>
            </a:endParaRPr>
          </a:p>
          <a:p>
            <a:pPr algn="ctr"/>
            <a:r>
              <a:rPr lang="nl-BE" sz="3200" b="1" dirty="0">
                <a:latin typeface="Roboto"/>
              </a:rPr>
              <a:t> </a:t>
            </a:r>
          </a:p>
        </p:txBody>
      </p:sp>
      <p:pic>
        <p:nvPicPr>
          <p:cNvPr id="19" name="Picture 2" descr="UCL_mention_noir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65" y="4942080"/>
            <a:ext cx="428423" cy="59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65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2480370"/>
            <a:ext cx="10615613" cy="5007867"/>
          </a:xfrm>
          <a:prstGeom prst="rect">
            <a:avLst/>
          </a:prstGeom>
          <a:solidFill>
            <a:srgbClr val="F7F0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7484977"/>
            <a:ext cx="10615613" cy="1572"/>
          </a:xfrm>
          <a:prstGeom prst="line">
            <a:avLst/>
          </a:prstGeom>
          <a:ln w="88900" cmpd="sng">
            <a:solidFill>
              <a:srgbClr val="F434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18" y="6580188"/>
            <a:ext cx="22193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18" y="6505575"/>
            <a:ext cx="690086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d:image001.png@01D30595.438E6DB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7" y="6935849"/>
            <a:ext cx="1403394" cy="40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87308" y="2758325"/>
            <a:ext cx="7239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/>
              <a:buChar char="Ø"/>
            </a:pPr>
            <a:endParaRPr lang="en-US" sz="2000" dirty="0">
              <a:latin typeface="Roboto"/>
            </a:endParaRPr>
          </a:p>
          <a:p>
            <a:pPr algn="ctr"/>
            <a:r>
              <a:rPr lang="fr-BE" sz="2000" dirty="0">
                <a:latin typeface="Roboto"/>
              </a:rPr>
              <a:t>Dr. Sarah </a:t>
            </a:r>
            <a:r>
              <a:rPr lang="fr-BE" sz="2000" dirty="0" err="1">
                <a:latin typeface="Roboto"/>
              </a:rPr>
              <a:t>Demart</a:t>
            </a:r>
            <a:r>
              <a:rPr lang="fr-BE" sz="2000" dirty="0">
                <a:latin typeface="Roboto"/>
              </a:rPr>
              <a:t>  &amp; </a:t>
            </a:r>
            <a:r>
              <a:rPr lang="nl-BE" sz="2000" dirty="0">
                <a:latin typeface="Roboto"/>
              </a:rPr>
              <a:t>Pr. Ilke Adam </a:t>
            </a:r>
            <a:endParaRPr lang="en-US" sz="2000" dirty="0">
              <a:latin typeface="Roboto"/>
            </a:endParaRPr>
          </a:p>
          <a:p>
            <a:pPr algn="ctr"/>
            <a:endParaRPr lang="en-US" sz="2000" dirty="0">
              <a:latin typeface="Roboto"/>
            </a:endParaRPr>
          </a:p>
        </p:txBody>
      </p:sp>
      <p:pic>
        <p:nvPicPr>
          <p:cNvPr id="1026" name="Picture 2" descr="P:\5PROG\15-19\15-19_Poverty-SJ\D3_Personnes issues de l'immigration\D39_Etude Congo-Rwanda-Burundi\6. Internet\Vignette N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06" y="3844589"/>
            <a:ext cx="2291938" cy="22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Afbeeldingsresultaat voor panorama foto matong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001"/>
            <a:ext cx="6044541" cy="247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\\21fs\CtxRedirection$\cgeorge\Win7x64\Desktop\MT - BCR\250px-Flag_of_Belgium_sv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89" y="2893"/>
            <a:ext cx="4594824" cy="247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\\21fs\CtxRedirection$\cgeorge\Win7x64\Desktop\MT - BCR\250px-Flag_of_the_Democratic_Republic_of_the_Congo_svg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752" y="-5412"/>
            <a:ext cx="1027861" cy="77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\\21fs\CtxRedirection$\cgeorge\Win7x64\Desktop\MT - BCR\Flag_of_Burundi_svg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874" y="867031"/>
            <a:ext cx="1038739" cy="77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 descr="\\21fs\CtxRedirection$\cgeorge\Win7x64\Desktop\MT - BCR\rw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752" y="1732598"/>
            <a:ext cx="1038740" cy="75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-998" y="-108"/>
            <a:ext cx="10615615" cy="2483478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ZoneTexte 16"/>
          <p:cNvSpPr txBox="1"/>
          <p:nvPr/>
        </p:nvSpPr>
        <p:spPr>
          <a:xfrm>
            <a:off x="190043" y="1567603"/>
            <a:ext cx="9158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Roboto"/>
              </a:rPr>
              <a:t>PRESENTATIE RESULTATEN</a:t>
            </a:r>
          </a:p>
        </p:txBody>
      </p:sp>
      <p:pic>
        <p:nvPicPr>
          <p:cNvPr id="22" name="Picture 2" descr="UCL_mention_noir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00" y="6505575"/>
            <a:ext cx="286688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19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cteur droit 4"/>
          <p:cNvCxnSpPr/>
          <p:nvPr/>
        </p:nvCxnSpPr>
        <p:spPr>
          <a:xfrm>
            <a:off x="0" y="7484977"/>
            <a:ext cx="10615613" cy="1572"/>
          </a:xfrm>
          <a:prstGeom prst="line">
            <a:avLst/>
          </a:prstGeom>
          <a:ln w="88900" cmpd="sng">
            <a:solidFill>
              <a:srgbClr val="00A9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18" y="6505575"/>
            <a:ext cx="690086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d:image001.png@01D30595.438E6DB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7" y="6935849"/>
            <a:ext cx="1403394" cy="40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18" y="6580188"/>
            <a:ext cx="22193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30318" y="287351"/>
            <a:ext cx="9310133" cy="805022"/>
          </a:xfrm>
        </p:spPr>
        <p:txBody>
          <a:bodyPr>
            <a:normAutofit/>
          </a:bodyPr>
          <a:lstStyle/>
          <a:p>
            <a:pPr marL="723900" indent="-723900" algn="l"/>
            <a:r>
              <a:rPr lang="fr-FR" sz="3000" b="1" dirty="0" smtClean="0">
                <a:latin typeface="Roboto"/>
              </a:rPr>
              <a:t>Introduction</a:t>
            </a:r>
            <a:endParaRPr lang="fr-FR" sz="3000" dirty="0">
              <a:latin typeface="Roboto"/>
            </a:endParaRPr>
          </a:p>
        </p:txBody>
      </p:sp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530781" y="1246103"/>
            <a:ext cx="9554052" cy="544304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BE" sz="2000" dirty="0" smtClean="0">
                <a:latin typeface="Roboto"/>
              </a:rPr>
              <a:t>Méthodologie</a:t>
            </a:r>
            <a:endParaRPr lang="nl-BE" sz="2000" dirty="0">
              <a:latin typeface="Roboto"/>
            </a:endParaRPr>
          </a:p>
          <a:p>
            <a:pPr marL="457200" indent="-457200">
              <a:buFont typeface="+mj-lt"/>
              <a:buAutoNum type="arabicPeriod"/>
            </a:pPr>
            <a:r>
              <a:rPr lang="nl-BE" sz="2000" dirty="0">
                <a:latin typeface="Roboto"/>
              </a:rPr>
              <a:t>Une migration </a:t>
            </a:r>
            <a:r>
              <a:rPr lang="nl-BE" sz="2000" dirty="0" smtClean="0">
                <a:latin typeface="Roboto"/>
              </a:rPr>
              <a:t>récente mais </a:t>
            </a:r>
            <a:r>
              <a:rPr lang="nl-BE" sz="2000" dirty="0" err="1" smtClean="0">
                <a:latin typeface="Roboto"/>
              </a:rPr>
              <a:t>d’installation</a:t>
            </a:r>
            <a:r>
              <a:rPr lang="nl-BE" sz="2000" dirty="0" smtClean="0">
                <a:latin typeface="Roboto"/>
              </a:rPr>
              <a:t> </a:t>
            </a:r>
            <a:r>
              <a:rPr lang="nl-BE" sz="2000" dirty="0" err="1" smtClean="0">
                <a:latin typeface="Roboto"/>
              </a:rPr>
              <a:t>durable</a:t>
            </a:r>
            <a:r>
              <a:rPr lang="fr-BE" sz="2000" dirty="0" smtClean="0">
                <a:latin typeface="Roboto"/>
              </a:rPr>
              <a:t> </a:t>
            </a:r>
            <a:endParaRPr lang="fr-BE" sz="2000" dirty="0">
              <a:latin typeface="Roboto"/>
            </a:endParaRPr>
          </a:p>
          <a:p>
            <a:pPr marL="457200" indent="-457200">
              <a:buFont typeface="+mj-lt"/>
              <a:buAutoNum type="arabicPeriod"/>
            </a:pPr>
            <a:r>
              <a:rPr lang="fr-BE" sz="2000" dirty="0">
                <a:latin typeface="Roboto"/>
              </a:rPr>
              <a:t>Environnement familial 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2000" dirty="0" smtClean="0">
                <a:latin typeface="Roboto"/>
              </a:rPr>
              <a:t>Éducation </a:t>
            </a:r>
            <a:endParaRPr lang="fr-BE" sz="2000" dirty="0">
              <a:latin typeface="Roboto"/>
            </a:endParaRPr>
          </a:p>
          <a:p>
            <a:pPr marL="457200" indent="-457200">
              <a:buFont typeface="+mj-lt"/>
              <a:buAutoNum type="arabicPeriod"/>
            </a:pPr>
            <a:r>
              <a:rPr lang="fr-BE" sz="2000" dirty="0">
                <a:latin typeface="Roboto"/>
              </a:rPr>
              <a:t>Éducation et </a:t>
            </a:r>
            <a:r>
              <a:rPr lang="fr-BE" sz="2000" dirty="0">
                <a:latin typeface="Roboto"/>
              </a:rPr>
              <a:t>insertion socio-économique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2000" dirty="0">
                <a:solidFill>
                  <a:srgbClr val="000000"/>
                </a:solidFill>
                <a:latin typeface="Roboto"/>
              </a:rPr>
              <a:t>Sentiment d’appartenance 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2000" dirty="0">
                <a:latin typeface="Roboto"/>
              </a:rPr>
              <a:t>Discriminations et racisme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2000" dirty="0">
                <a:latin typeface="Roboto"/>
              </a:rPr>
              <a:t>Revendications 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2000" dirty="0" smtClean="0">
                <a:latin typeface="Roboto"/>
              </a:rPr>
              <a:t>Différences </a:t>
            </a:r>
            <a:r>
              <a:rPr lang="fr-BE" sz="2000" dirty="0">
                <a:latin typeface="Roboto"/>
              </a:rPr>
              <a:t>entre les </a:t>
            </a:r>
            <a:r>
              <a:rPr lang="fr-BE" sz="2000" dirty="0" smtClean="0">
                <a:latin typeface="Roboto"/>
              </a:rPr>
              <a:t>3 groupes et groupe de contrôle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2000" dirty="0" smtClean="0">
                <a:latin typeface="Roboto"/>
              </a:rPr>
              <a:t>Différences </a:t>
            </a:r>
            <a:r>
              <a:rPr lang="fr-BE" sz="2000" dirty="0" smtClean="0">
                <a:latin typeface="Roboto"/>
              </a:rPr>
              <a:t>entre les trois groupes étudiés</a:t>
            </a:r>
            <a:endParaRPr lang="fr-BE" sz="2000" dirty="0">
              <a:latin typeface="Roboto"/>
            </a:endParaRPr>
          </a:p>
          <a:p>
            <a:pPr marL="457200" indent="-457200">
              <a:buFont typeface="+mj-lt"/>
              <a:buAutoNum type="arabicPeriod"/>
            </a:pPr>
            <a:r>
              <a:rPr lang="fr-BE" sz="2000" dirty="0" smtClean="0">
                <a:latin typeface="Roboto"/>
              </a:rPr>
              <a:t>Différences générationnelles: </a:t>
            </a:r>
            <a:r>
              <a:rPr lang="fr-BE" sz="2000" dirty="0" smtClean="0">
                <a:latin typeface="Roboto"/>
              </a:rPr>
              <a:t>1</a:t>
            </a:r>
            <a:r>
              <a:rPr lang="fr-BE" sz="2000" baseline="30000" dirty="0" smtClean="0">
                <a:latin typeface="Roboto"/>
              </a:rPr>
              <a:t>ère</a:t>
            </a:r>
            <a:r>
              <a:rPr lang="fr-BE" sz="2000" dirty="0" smtClean="0">
                <a:latin typeface="Roboto"/>
              </a:rPr>
              <a:t> et 2</a:t>
            </a:r>
            <a:r>
              <a:rPr lang="fr-BE" sz="2000" baseline="30000" dirty="0" smtClean="0">
                <a:latin typeface="Roboto"/>
              </a:rPr>
              <a:t>ème</a:t>
            </a:r>
            <a:r>
              <a:rPr lang="fr-BE" sz="2000" dirty="0" smtClean="0">
                <a:latin typeface="Roboto"/>
              </a:rPr>
              <a:t> génération</a:t>
            </a:r>
            <a:endParaRPr lang="fr-BE" sz="2000" dirty="0">
              <a:latin typeface="Roboto"/>
            </a:endParaRPr>
          </a:p>
          <a:p>
            <a:pPr marL="457200" indent="-457200">
              <a:buFont typeface="+mj-lt"/>
              <a:buAutoNum type="arabicPeriod"/>
            </a:pPr>
            <a:r>
              <a:rPr lang="nl-BE" sz="2000" dirty="0" err="1" smtClean="0">
                <a:latin typeface="Roboto"/>
              </a:rPr>
              <a:t>Différences</a:t>
            </a:r>
            <a:r>
              <a:rPr lang="nl-BE" sz="2000" dirty="0" smtClean="0">
                <a:latin typeface="Roboto"/>
              </a:rPr>
              <a:t> </a:t>
            </a:r>
            <a:r>
              <a:rPr lang="nl-BE" sz="2000" dirty="0">
                <a:latin typeface="Roboto"/>
              </a:rPr>
              <a:t>avec les Belgo-Marocains et les </a:t>
            </a:r>
            <a:r>
              <a:rPr lang="nl-BE" sz="2000" dirty="0" smtClean="0">
                <a:latin typeface="Roboto"/>
              </a:rPr>
              <a:t>Belgo-Turcs</a:t>
            </a:r>
            <a:endParaRPr lang="nl-BE" sz="2000" dirty="0">
              <a:latin typeface="Roboto"/>
            </a:endParaRPr>
          </a:p>
          <a:p>
            <a:pPr marL="457200" indent="-457200">
              <a:buFont typeface="+mj-lt"/>
              <a:buAutoNum type="arabicPeriod"/>
            </a:pPr>
            <a:r>
              <a:rPr lang="nl-BE" sz="2000" dirty="0" err="1">
                <a:latin typeface="Roboto"/>
              </a:rPr>
              <a:t>Conclusion</a:t>
            </a:r>
            <a:endParaRPr lang="nl-BE" sz="2000" dirty="0">
              <a:latin typeface="Roboto"/>
            </a:endParaRPr>
          </a:p>
          <a:p>
            <a:pPr marL="457200" indent="-457200">
              <a:buFont typeface="+mj-lt"/>
              <a:buAutoNum type="arabicPeriod"/>
            </a:pPr>
            <a:endParaRPr lang="fr-BE" sz="2000" dirty="0">
              <a:latin typeface="Roboto"/>
            </a:endParaRPr>
          </a:p>
          <a:p>
            <a:endParaRPr lang="fr-FR" dirty="0"/>
          </a:p>
        </p:txBody>
      </p:sp>
      <p:pic>
        <p:nvPicPr>
          <p:cNvPr id="13" name="Picture 2" descr="UCL_mention_noir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00" y="6505575"/>
            <a:ext cx="286688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56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 txBox="1">
            <a:spLocks/>
          </p:cNvSpPr>
          <p:nvPr/>
        </p:nvSpPr>
        <p:spPr>
          <a:xfrm>
            <a:off x="171679" y="1563684"/>
            <a:ext cx="9554052" cy="4941891"/>
          </a:xfrm>
          <a:prstGeom prst="rect">
            <a:avLst/>
          </a:prstGeom>
        </p:spPr>
        <p:txBody>
          <a:bodyPr vert="horz" lIns="104277" tIns="52138" rIns="104277" bIns="52138" rtlCol="0">
            <a:normAutofit/>
          </a:bodyPr>
          <a:lstStyle>
            <a:lvl1pPr marL="391037" indent="-391037" algn="l" defTabSz="521383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248" indent="-325864" algn="l" defTabSz="521383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459" indent="-260692" algn="l" defTabSz="521383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842" indent="-260692" algn="l" defTabSz="521383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226" indent="-260692" algn="l" defTabSz="521383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608" indent="-260692" algn="l" defTabSz="52138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8993" indent="-260692" algn="l" defTabSz="52138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376" indent="-260692" algn="l" defTabSz="52138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1759" indent="-260692" algn="l" defTabSz="52138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charset="2"/>
              <a:buChar char="Ø"/>
            </a:pPr>
            <a:r>
              <a:rPr lang="fr-FR" sz="2000" b="1" dirty="0">
                <a:latin typeface="Roboto"/>
              </a:rPr>
              <a:t>Approche quantitative: </a:t>
            </a:r>
          </a:p>
          <a:p>
            <a:pPr marL="799111" lvl="1" indent="-342900">
              <a:buFont typeface="Wingdings" panose="05000000000000000000" pitchFamily="2" charset="2"/>
              <a:buChar char="§"/>
            </a:pPr>
            <a:r>
              <a:rPr lang="fr-FR" sz="2000" b="1" dirty="0">
                <a:latin typeface="Roboto"/>
              </a:rPr>
              <a:t>Population</a:t>
            </a:r>
            <a:r>
              <a:rPr lang="fr-FR" sz="2000" dirty="0" smtClean="0">
                <a:latin typeface="Roboto"/>
              </a:rPr>
              <a:t>:</a:t>
            </a:r>
          </a:p>
          <a:p>
            <a:pPr marL="1255322" lvl="2" indent="-34290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Roboto"/>
              </a:rPr>
              <a:t>805</a:t>
            </a:r>
            <a:r>
              <a:rPr lang="fr-FR" sz="1600" dirty="0">
                <a:latin typeface="Roboto"/>
              </a:rPr>
              <a:t> </a:t>
            </a:r>
            <a:r>
              <a:rPr lang="fr-FR" sz="1600" dirty="0">
                <a:latin typeface="Roboto"/>
              </a:rPr>
              <a:t>personnes </a:t>
            </a:r>
            <a:endParaRPr lang="fr-FR" sz="1600" dirty="0">
              <a:latin typeface="Roboto"/>
            </a:endParaRPr>
          </a:p>
          <a:p>
            <a:pPr marL="1255322" lvl="2" indent="-342900"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Roboto"/>
              </a:rPr>
              <a:t>Sélection </a:t>
            </a:r>
            <a:r>
              <a:rPr lang="fr-FR" sz="1600" dirty="0">
                <a:latin typeface="Roboto"/>
              </a:rPr>
              <a:t>aléatoire de </a:t>
            </a:r>
            <a:r>
              <a:rPr lang="fr-FR" sz="1600" b="1" dirty="0">
                <a:latin typeface="Roboto"/>
              </a:rPr>
              <a:t>49 communes </a:t>
            </a:r>
            <a:r>
              <a:rPr lang="fr-FR" sz="1600" dirty="0">
                <a:latin typeface="Roboto"/>
              </a:rPr>
              <a:t>et méthode des quotas  </a:t>
            </a:r>
            <a:endParaRPr lang="fr-FR" sz="1600" dirty="0">
              <a:latin typeface="Roboto"/>
            </a:endParaRPr>
          </a:p>
          <a:p>
            <a:pPr marL="1255322" lvl="2" indent="-342900">
              <a:buFont typeface="Wingdings" panose="05000000000000000000" pitchFamily="2" charset="2"/>
              <a:buChar char="§"/>
            </a:pPr>
            <a:r>
              <a:rPr lang="fr-FR" sz="1600" dirty="0">
                <a:latin typeface="Roboto"/>
              </a:rPr>
              <a:t>Un </a:t>
            </a:r>
            <a:r>
              <a:rPr lang="fr-FR" sz="1600" b="1" dirty="0">
                <a:latin typeface="Roboto"/>
              </a:rPr>
              <a:t>groupe cible </a:t>
            </a:r>
            <a:r>
              <a:rPr lang="fr-FR" sz="1600" dirty="0">
                <a:latin typeface="Roboto"/>
              </a:rPr>
              <a:t>(RDC, Rwanda, Burundi), un </a:t>
            </a:r>
            <a:r>
              <a:rPr lang="fr-FR" sz="1600" b="1" dirty="0">
                <a:latin typeface="Roboto"/>
              </a:rPr>
              <a:t>groupe contrôle </a:t>
            </a:r>
            <a:r>
              <a:rPr lang="fr-FR" sz="1600" dirty="0">
                <a:latin typeface="Roboto"/>
              </a:rPr>
              <a:t>(autres pays d’Afrique subsaharienne </a:t>
            </a:r>
            <a:r>
              <a:rPr lang="fr-FR" sz="1600" dirty="0" smtClean="0">
                <a:latin typeface="Roboto"/>
              </a:rPr>
              <a:t>francophone)</a:t>
            </a:r>
          </a:p>
          <a:p>
            <a:pPr marL="912422" lvl="2" indent="0">
              <a:buNone/>
            </a:pPr>
            <a:endParaRPr lang="fr-FR" sz="1600" dirty="0" smtClean="0">
              <a:latin typeface="Roboto"/>
            </a:endParaRPr>
          </a:p>
          <a:p>
            <a:pPr marL="799111" lvl="1" indent="-342900">
              <a:buFont typeface="Wingdings" panose="05000000000000000000" pitchFamily="2" charset="2"/>
              <a:buChar char="§"/>
            </a:pPr>
            <a:r>
              <a:rPr lang="fr-FR" sz="2000" b="1" dirty="0">
                <a:latin typeface="Roboto"/>
              </a:rPr>
              <a:t>Questionnaire : </a:t>
            </a:r>
          </a:p>
          <a:p>
            <a:pPr marL="1255322" lvl="2" indent="-342900">
              <a:buFont typeface="Wingdings" panose="05000000000000000000" pitchFamily="2" charset="2"/>
              <a:buChar char="§"/>
            </a:pPr>
            <a:r>
              <a:rPr lang="fr-FR" sz="1500" dirty="0" smtClean="0">
                <a:latin typeface="Roboto"/>
              </a:rPr>
              <a:t>FR</a:t>
            </a:r>
            <a:r>
              <a:rPr lang="fr-FR" sz="1500" dirty="0">
                <a:latin typeface="Roboto"/>
              </a:rPr>
              <a:t>, NL, swahili, lingala, kinyarwanda, kirundi </a:t>
            </a:r>
          </a:p>
          <a:p>
            <a:pPr marL="1255322" lvl="2" indent="-342900">
              <a:buFont typeface="Wingdings" panose="05000000000000000000" pitchFamily="2" charset="2"/>
              <a:buChar char="§"/>
            </a:pPr>
            <a:r>
              <a:rPr lang="fr-FR" sz="1500" dirty="0" smtClean="0">
                <a:latin typeface="Roboto"/>
              </a:rPr>
              <a:t>Face-to-face</a:t>
            </a:r>
            <a:endParaRPr lang="fr-FR" sz="1500" dirty="0">
              <a:latin typeface="Roboto"/>
            </a:endParaRPr>
          </a:p>
          <a:p>
            <a:pPr marL="0" indent="0">
              <a:buNone/>
            </a:pPr>
            <a:endParaRPr lang="fr-FR" sz="2000" b="1" dirty="0">
              <a:latin typeface="Roboto"/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2000" b="1" dirty="0">
                <a:latin typeface="Roboto"/>
              </a:rPr>
              <a:t>Approche qualitative: </a:t>
            </a:r>
            <a:endParaRPr lang="fr-FR" sz="2000" b="1" dirty="0">
              <a:latin typeface="Roboto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b="1" dirty="0">
                <a:latin typeface="Roboto"/>
              </a:rPr>
              <a:t>2ème </a:t>
            </a:r>
            <a:r>
              <a:rPr lang="fr-FR" sz="2000" b="1" dirty="0">
                <a:latin typeface="Roboto"/>
              </a:rPr>
              <a:t>génération: </a:t>
            </a:r>
            <a:r>
              <a:rPr lang="fr-FR" sz="1600" dirty="0">
                <a:latin typeface="Roboto"/>
              </a:rPr>
              <a:t>appartenance, discrimination, revendications </a:t>
            </a:r>
          </a:p>
          <a:p>
            <a:pPr marL="0" indent="0">
              <a:buNone/>
            </a:pPr>
            <a:endParaRPr lang="fr-FR" b="1" dirty="0">
              <a:latin typeface="Roboto"/>
            </a:endParaRPr>
          </a:p>
          <a:p>
            <a:pPr marL="342900" indent="-342900">
              <a:buFont typeface="Wingdings" charset="2"/>
              <a:buChar char="Ø"/>
            </a:pPr>
            <a:endParaRPr lang="fr-FR" b="1" dirty="0">
              <a:latin typeface="Roboto"/>
            </a:endParaRPr>
          </a:p>
        </p:txBody>
      </p:sp>
      <p:cxnSp>
        <p:nvCxnSpPr>
          <p:cNvPr id="45" name="Connecteur droit 4"/>
          <p:cNvCxnSpPr/>
          <p:nvPr/>
        </p:nvCxnSpPr>
        <p:spPr>
          <a:xfrm>
            <a:off x="0" y="7484977"/>
            <a:ext cx="10615613" cy="1572"/>
          </a:xfrm>
          <a:prstGeom prst="line">
            <a:avLst/>
          </a:prstGeom>
          <a:ln w="88900" cmpd="sng">
            <a:solidFill>
              <a:srgbClr val="00A9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18" y="6505575"/>
            <a:ext cx="690086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d:image001.png@01D30595.438E6DB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7" y="6935849"/>
            <a:ext cx="1403394" cy="40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18" y="6580188"/>
            <a:ext cx="22193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"/>
          <p:cNvSpPr txBox="1"/>
          <p:nvPr/>
        </p:nvSpPr>
        <p:spPr>
          <a:xfrm>
            <a:off x="1612900" y="850900"/>
            <a:ext cx="1846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4" name="ZoneTexte 3"/>
          <p:cNvSpPr txBox="1"/>
          <p:nvPr/>
        </p:nvSpPr>
        <p:spPr>
          <a:xfrm>
            <a:off x="200744" y="430799"/>
            <a:ext cx="34009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Roboto"/>
              </a:rPr>
              <a:t>M</a:t>
            </a:r>
            <a:r>
              <a:rPr lang="en-US" sz="3000" b="1" dirty="0" err="1" smtClean="0">
                <a:solidFill>
                  <a:srgbClr val="000000"/>
                </a:solidFill>
                <a:latin typeface="Roboto"/>
              </a:rPr>
              <a:t>é</a:t>
            </a:r>
            <a:r>
              <a:rPr lang="en-US" sz="3000" b="1" dirty="0" err="1" smtClean="0">
                <a:latin typeface="Roboto"/>
              </a:rPr>
              <a:t>thodologie</a:t>
            </a:r>
            <a:endParaRPr lang="fr-FR" dirty="0"/>
          </a:p>
        </p:txBody>
      </p:sp>
      <p:pic>
        <p:nvPicPr>
          <p:cNvPr id="16" name="Picture 2" descr="UCL_mention_noir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00" y="6505575"/>
            <a:ext cx="286688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2" y="422164"/>
            <a:ext cx="3503612" cy="286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22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cteur droit 4"/>
          <p:cNvCxnSpPr/>
          <p:nvPr/>
        </p:nvCxnSpPr>
        <p:spPr>
          <a:xfrm>
            <a:off x="0" y="7484977"/>
            <a:ext cx="10615613" cy="1572"/>
          </a:xfrm>
          <a:prstGeom prst="line">
            <a:avLst/>
          </a:prstGeom>
          <a:ln w="88900" cmpd="sng">
            <a:solidFill>
              <a:srgbClr val="00A9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18" y="6505575"/>
            <a:ext cx="690086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d:image001.png@01D30595.438E6DB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7" y="6935849"/>
            <a:ext cx="1403394" cy="40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72313" y="412786"/>
            <a:ext cx="77059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>
                <a:latin typeface="Roboto"/>
              </a:rPr>
              <a:t>Une </a:t>
            </a:r>
            <a:r>
              <a:rPr lang="fr-FR" sz="3000" b="1" dirty="0" smtClean="0">
                <a:latin typeface="Roboto"/>
              </a:rPr>
              <a:t>migration </a:t>
            </a:r>
            <a:r>
              <a:rPr lang="fr-FR" sz="3000" b="1" dirty="0" smtClean="0">
                <a:latin typeface="Roboto"/>
              </a:rPr>
              <a:t>relativement récente </a:t>
            </a:r>
            <a:r>
              <a:rPr lang="fr-FR" sz="3000" b="1" dirty="0" smtClean="0">
                <a:latin typeface="Roboto"/>
              </a:rPr>
              <a:t>mais </a:t>
            </a:r>
            <a:br>
              <a:rPr lang="fr-FR" sz="3000" b="1" dirty="0" smtClean="0">
                <a:latin typeface="Roboto"/>
              </a:rPr>
            </a:br>
            <a:r>
              <a:rPr lang="fr-FR" sz="3000" b="1" dirty="0" smtClean="0">
                <a:latin typeface="Roboto"/>
              </a:rPr>
              <a:t>qui s’installe durablement </a:t>
            </a:r>
            <a:endParaRPr lang="fr-FR" sz="3000" b="1" dirty="0">
              <a:latin typeface="Roboto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18" y="6580188"/>
            <a:ext cx="22193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UCL_mention_noir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00" y="6505575"/>
            <a:ext cx="286688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894733"/>
              </p:ext>
            </p:extLst>
          </p:nvPr>
        </p:nvGraphicFramePr>
        <p:xfrm>
          <a:off x="578643" y="4097093"/>
          <a:ext cx="4729163" cy="3205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522179"/>
              </p:ext>
            </p:extLst>
          </p:nvPr>
        </p:nvGraphicFramePr>
        <p:xfrm>
          <a:off x="4964786" y="1951390"/>
          <a:ext cx="4830423" cy="3094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73949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cteur droit 4"/>
          <p:cNvCxnSpPr/>
          <p:nvPr/>
        </p:nvCxnSpPr>
        <p:spPr>
          <a:xfrm>
            <a:off x="0" y="7484977"/>
            <a:ext cx="10615613" cy="1572"/>
          </a:xfrm>
          <a:prstGeom prst="line">
            <a:avLst/>
          </a:prstGeom>
          <a:ln w="88900" cmpd="sng">
            <a:solidFill>
              <a:srgbClr val="00A9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18" y="6505575"/>
            <a:ext cx="690086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d:image001.png@01D30595.438E6DB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7" y="6935849"/>
            <a:ext cx="1403394" cy="40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18" y="6580188"/>
            <a:ext cx="22193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55001" y="299878"/>
            <a:ext cx="9554052" cy="1248040"/>
          </a:xfrm>
        </p:spPr>
        <p:txBody>
          <a:bodyPr>
            <a:normAutofit/>
          </a:bodyPr>
          <a:lstStyle/>
          <a:p>
            <a:pPr algn="l"/>
            <a:r>
              <a:rPr lang="fr-FR" sz="3000" b="1" dirty="0">
                <a:solidFill>
                  <a:srgbClr val="000000"/>
                </a:solidFill>
                <a:latin typeface="Roboto"/>
                <a:ea typeface="+mn-ea"/>
                <a:cs typeface="+mn-cs"/>
              </a:rPr>
              <a:t>Environnement </a:t>
            </a:r>
            <a:r>
              <a:rPr lang="fr-FR" sz="3000" b="1" dirty="0">
                <a:solidFill>
                  <a:srgbClr val="000000"/>
                </a:solidFill>
                <a:latin typeface="Roboto"/>
                <a:ea typeface="+mn-ea"/>
                <a:cs typeface="+mn-cs"/>
              </a:rPr>
              <a:t>familial: </a:t>
            </a:r>
            <a:r>
              <a:rPr lang="fr-FR" sz="3000" b="1" dirty="0" smtClean="0">
                <a:solidFill>
                  <a:srgbClr val="000000"/>
                </a:solidFill>
                <a:latin typeface="Roboto"/>
                <a:ea typeface="+mn-ea"/>
                <a:cs typeface="+mn-cs"/>
              </a:rPr>
              <a:t/>
            </a:r>
            <a:br>
              <a:rPr lang="fr-FR" sz="3000" b="1" dirty="0" smtClean="0">
                <a:solidFill>
                  <a:srgbClr val="000000"/>
                </a:solidFill>
                <a:latin typeface="Roboto"/>
                <a:ea typeface="+mn-ea"/>
                <a:cs typeface="+mn-cs"/>
              </a:rPr>
            </a:br>
            <a:r>
              <a:rPr lang="fr-FR" sz="3000" b="1" dirty="0" smtClean="0">
                <a:solidFill>
                  <a:srgbClr val="000000"/>
                </a:solidFill>
                <a:latin typeface="Roboto"/>
                <a:ea typeface="+mn-ea"/>
                <a:cs typeface="+mn-cs"/>
              </a:rPr>
              <a:t>l’importance </a:t>
            </a:r>
            <a:r>
              <a:rPr lang="fr-FR" sz="3000" b="1" dirty="0">
                <a:solidFill>
                  <a:srgbClr val="000000"/>
                </a:solidFill>
                <a:latin typeface="Roboto"/>
                <a:ea typeface="+mn-ea"/>
                <a:cs typeface="+mn-cs"/>
              </a:rPr>
              <a:t>des familles transnationales</a:t>
            </a:r>
            <a:endParaRPr lang="fr-FR" sz="3000" b="1" dirty="0">
              <a:solidFill>
                <a:srgbClr val="000000"/>
              </a:solidFill>
              <a:latin typeface="Roboto"/>
              <a:ea typeface="+mn-ea"/>
              <a:cs typeface="+mn-cs"/>
            </a:endParaRPr>
          </a:p>
        </p:txBody>
      </p:sp>
      <p:pic>
        <p:nvPicPr>
          <p:cNvPr id="12" name="Picture 2" descr="UCL_mention_noir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00" y="6505575"/>
            <a:ext cx="286688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815582"/>
              </p:ext>
            </p:extLst>
          </p:nvPr>
        </p:nvGraphicFramePr>
        <p:xfrm>
          <a:off x="290851" y="1634279"/>
          <a:ext cx="4804540" cy="3109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7794978"/>
              </p:ext>
            </p:extLst>
          </p:nvPr>
        </p:nvGraphicFramePr>
        <p:xfrm>
          <a:off x="5167086" y="3398385"/>
          <a:ext cx="4614294" cy="3181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08367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cteur droit 4"/>
          <p:cNvCxnSpPr/>
          <p:nvPr/>
        </p:nvCxnSpPr>
        <p:spPr>
          <a:xfrm>
            <a:off x="0" y="7484977"/>
            <a:ext cx="10615613" cy="1572"/>
          </a:xfrm>
          <a:prstGeom prst="line">
            <a:avLst/>
          </a:prstGeom>
          <a:ln w="88900" cmpd="sng">
            <a:solidFill>
              <a:srgbClr val="00A9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18" y="6505575"/>
            <a:ext cx="690086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d:image001.png@01D30595.438E6DB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7" y="6935849"/>
            <a:ext cx="1403394" cy="40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18" y="6580188"/>
            <a:ext cx="22193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55001" y="299878"/>
            <a:ext cx="9554052" cy="915147"/>
          </a:xfrm>
        </p:spPr>
        <p:txBody>
          <a:bodyPr>
            <a:normAutofit/>
          </a:bodyPr>
          <a:lstStyle/>
          <a:p>
            <a:pPr algn="l"/>
            <a:r>
              <a:rPr lang="fr-FR" sz="3000" b="1" dirty="0">
                <a:solidFill>
                  <a:srgbClr val="000000"/>
                </a:solidFill>
                <a:latin typeface="Roboto"/>
                <a:ea typeface="+mn-ea"/>
                <a:cs typeface="+mn-cs"/>
              </a:rPr>
              <a:t>Éducation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164697" y="1484212"/>
            <a:ext cx="10169275" cy="2646941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fr-FR" sz="2000" b="1" dirty="0">
                <a:latin typeface="Roboto"/>
              </a:rPr>
              <a:t>Un niveau d’éducation supérieur </a:t>
            </a:r>
            <a:r>
              <a:rPr lang="fr-FR" sz="2000" dirty="0">
                <a:latin typeface="Roboto"/>
              </a:rPr>
              <a:t>à celui de la moyenne </a:t>
            </a:r>
            <a:r>
              <a:rPr lang="fr-FR" sz="2000" dirty="0" smtClean="0">
                <a:latin typeface="Roboto"/>
              </a:rPr>
              <a:t>nationale: plus de </a:t>
            </a:r>
            <a:r>
              <a:rPr lang="fr-FR" sz="2000" b="1" dirty="0" smtClean="0">
                <a:latin typeface="Roboto"/>
              </a:rPr>
              <a:t>60%</a:t>
            </a:r>
            <a:endParaRPr lang="fr-FR" sz="2000" b="1" dirty="0">
              <a:latin typeface="Roboto"/>
            </a:endParaRPr>
          </a:p>
          <a:p>
            <a:pPr>
              <a:buFont typeface="Wingdings" charset="2"/>
              <a:buChar char="Ø"/>
            </a:pPr>
            <a:r>
              <a:rPr lang="fr-FR" sz="2000" b="1" dirty="0">
                <a:latin typeface="Roboto"/>
              </a:rPr>
              <a:t>Pas de </a:t>
            </a:r>
            <a:r>
              <a:rPr lang="fr-FR" sz="2000" b="1" dirty="0" smtClean="0">
                <a:latin typeface="Roboto"/>
              </a:rPr>
              <a:t>différence de genre</a:t>
            </a:r>
            <a:endParaRPr lang="fr-FR" sz="2000" b="1" dirty="0">
              <a:latin typeface="Roboto"/>
            </a:endParaRPr>
          </a:p>
          <a:p>
            <a:pPr>
              <a:buFont typeface="Wingdings" charset="2"/>
              <a:buChar char="Ø"/>
            </a:pPr>
            <a:endParaRPr lang="fr-FR" sz="2000" dirty="0">
              <a:latin typeface="Roboto"/>
            </a:endParaRPr>
          </a:p>
        </p:txBody>
      </p:sp>
      <p:pic>
        <p:nvPicPr>
          <p:cNvPr id="12" name="Picture 2" descr="UCL_mention_noir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00" y="6505575"/>
            <a:ext cx="286688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644100"/>
              </p:ext>
            </p:extLst>
          </p:nvPr>
        </p:nvGraphicFramePr>
        <p:xfrm>
          <a:off x="182679" y="2854356"/>
          <a:ext cx="4786313" cy="310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1829567"/>
              </p:ext>
            </p:extLst>
          </p:nvPr>
        </p:nvGraphicFramePr>
        <p:xfrm>
          <a:off x="4610100" y="3448050"/>
          <a:ext cx="5688806" cy="3487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7039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cteur droit 4"/>
          <p:cNvCxnSpPr/>
          <p:nvPr/>
        </p:nvCxnSpPr>
        <p:spPr>
          <a:xfrm>
            <a:off x="0" y="7484977"/>
            <a:ext cx="10615613" cy="1572"/>
          </a:xfrm>
          <a:prstGeom prst="line">
            <a:avLst/>
          </a:prstGeom>
          <a:ln w="88900" cmpd="sng">
            <a:solidFill>
              <a:srgbClr val="00A9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18" y="6505575"/>
            <a:ext cx="690086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d:image001.png@01D30595.438E6DB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7" y="6935849"/>
            <a:ext cx="1403394" cy="40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69309" y="358001"/>
            <a:ext cx="77348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dirty="0">
                <a:solidFill>
                  <a:srgbClr val="000000"/>
                </a:solidFill>
                <a:latin typeface="Roboto"/>
              </a:rPr>
              <a:t>Éducation et insertion socio-économique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43000" y="2349500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06586" y="1605594"/>
            <a:ext cx="9588501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fr-BE" sz="2000" dirty="0">
                <a:latin typeface="Roboto"/>
              </a:rPr>
              <a:t>Malgré un </a:t>
            </a:r>
            <a:r>
              <a:rPr lang="fr-BE" sz="2000" b="1" dirty="0">
                <a:latin typeface="Roboto"/>
              </a:rPr>
              <a:t>niveau d’éducation </a:t>
            </a:r>
            <a:r>
              <a:rPr lang="fr-BE" sz="2000" b="1" dirty="0">
                <a:latin typeface="Roboto"/>
              </a:rPr>
              <a:t>plus élevé </a:t>
            </a:r>
            <a:r>
              <a:rPr lang="fr-BE" sz="2000" dirty="0">
                <a:latin typeface="Roboto"/>
              </a:rPr>
              <a:t>que tous les autres groupes, issus de l’immigration ou </a:t>
            </a:r>
            <a:r>
              <a:rPr lang="fr-BE" sz="2000" dirty="0" smtClean="0">
                <a:latin typeface="Roboto"/>
              </a:rPr>
              <a:t>non: </a:t>
            </a:r>
            <a:endParaRPr lang="fr-BE" sz="2000" dirty="0">
              <a:latin typeface="Roboto"/>
            </a:endParaRPr>
          </a:p>
          <a:p>
            <a:endParaRPr lang="fr-BE" sz="2000" dirty="0">
              <a:latin typeface="Roboto"/>
            </a:endParaRPr>
          </a:p>
          <a:p>
            <a:pPr algn="ctr"/>
            <a:r>
              <a:rPr lang="fr-BE" sz="2000" b="1" dirty="0" smtClean="0">
                <a:latin typeface="Roboto"/>
              </a:rPr>
              <a:t>			un </a:t>
            </a:r>
            <a:r>
              <a:rPr lang="fr-BE" sz="2000" b="1" dirty="0">
                <a:latin typeface="Roboto"/>
              </a:rPr>
              <a:t>taux de chômage et de déclassement professionnel </a:t>
            </a:r>
            <a:r>
              <a:rPr lang="fr-BE" sz="2000" b="1" dirty="0" smtClean="0">
                <a:latin typeface="Roboto"/>
              </a:rPr>
              <a:t>						extrêmement </a:t>
            </a:r>
            <a:r>
              <a:rPr lang="fr-BE" sz="2000" b="1" dirty="0">
                <a:latin typeface="Roboto"/>
              </a:rPr>
              <a:t>supérieur à la moyenne</a:t>
            </a:r>
            <a:r>
              <a:rPr lang="fr-BE" sz="2000" dirty="0">
                <a:latin typeface="Roboto"/>
              </a:rPr>
              <a:t>  </a:t>
            </a:r>
          </a:p>
          <a:p>
            <a:endParaRPr lang="fr-BE" sz="2000" dirty="0">
              <a:latin typeface="Roboto"/>
            </a:endParaRPr>
          </a:p>
          <a:p>
            <a:pPr marL="342900" indent="-342900">
              <a:buFont typeface="Wingdings" charset="2"/>
              <a:buChar char="Ø"/>
            </a:pPr>
            <a:r>
              <a:rPr lang="fr-BE" sz="2000" b="1" dirty="0">
                <a:latin typeface="Roboto"/>
              </a:rPr>
              <a:t>Déclassement:</a:t>
            </a:r>
            <a:r>
              <a:rPr lang="fr-BE" sz="2000" dirty="0">
                <a:latin typeface="Roboto"/>
              </a:rPr>
              <a:t> 56%</a:t>
            </a:r>
          </a:p>
          <a:p>
            <a:endParaRPr lang="fr-BE" sz="2000" dirty="0">
              <a:latin typeface="Roboto"/>
            </a:endParaRPr>
          </a:p>
          <a:p>
            <a:pPr marL="342900" indent="-342900">
              <a:buFont typeface="Wingdings" charset="2"/>
              <a:buChar char="Ø"/>
            </a:pPr>
            <a:r>
              <a:rPr lang="fr-BE" sz="2000" b="1" dirty="0">
                <a:latin typeface="Roboto"/>
              </a:rPr>
              <a:t>Chômage:</a:t>
            </a:r>
            <a:r>
              <a:rPr lang="fr-BE" sz="2000" dirty="0">
                <a:latin typeface="Roboto"/>
              </a:rPr>
              <a:t> </a:t>
            </a:r>
            <a:endParaRPr lang="fr-BE" sz="2000" dirty="0" smtClean="0">
              <a:latin typeface="Roboto"/>
            </a:endParaRPr>
          </a:p>
          <a:p>
            <a:pPr marL="864283" lvl="1" indent="-342900">
              <a:buFont typeface="Wingdings" panose="05000000000000000000" pitchFamily="2" charset="2"/>
              <a:buChar char="§"/>
            </a:pPr>
            <a:r>
              <a:rPr lang="fr-BE" sz="2000" b="1" dirty="0" smtClean="0">
                <a:latin typeface="Roboto"/>
              </a:rPr>
              <a:t>1</a:t>
            </a:r>
            <a:r>
              <a:rPr lang="fr-BE" sz="2000" b="1" baseline="30000" dirty="0" smtClean="0">
                <a:latin typeface="Roboto"/>
              </a:rPr>
              <a:t>ière</a:t>
            </a:r>
            <a:r>
              <a:rPr lang="fr-BE" sz="2000" b="1" dirty="0" smtClean="0">
                <a:latin typeface="Roboto"/>
              </a:rPr>
              <a:t> génération: </a:t>
            </a:r>
            <a:r>
              <a:rPr lang="fr-BE" sz="2000" b="1" dirty="0" smtClean="0">
                <a:latin typeface="Roboto"/>
              </a:rPr>
              <a:t>4 </a:t>
            </a:r>
            <a:r>
              <a:rPr lang="fr-BE" sz="2000" b="1" dirty="0">
                <a:latin typeface="Roboto"/>
              </a:rPr>
              <a:t>fois </a:t>
            </a:r>
            <a:r>
              <a:rPr lang="fr-BE" sz="2000" dirty="0">
                <a:latin typeface="Roboto"/>
              </a:rPr>
              <a:t>supérieur à la </a:t>
            </a:r>
            <a:r>
              <a:rPr lang="fr-BE" sz="2000" dirty="0" smtClean="0">
                <a:latin typeface="Roboto"/>
              </a:rPr>
              <a:t>moyenne</a:t>
            </a:r>
          </a:p>
          <a:p>
            <a:pPr marL="864283" lvl="1" indent="-342900">
              <a:buFont typeface="Wingdings" panose="05000000000000000000" pitchFamily="2" charset="2"/>
              <a:buChar char="§"/>
            </a:pPr>
            <a:r>
              <a:rPr lang="fr-BE" sz="2000" b="1" dirty="0" smtClean="0">
                <a:latin typeface="Roboto"/>
              </a:rPr>
              <a:t>2</a:t>
            </a:r>
            <a:r>
              <a:rPr lang="fr-BE" sz="2000" b="1" baseline="30000" dirty="0" smtClean="0">
                <a:latin typeface="Roboto"/>
              </a:rPr>
              <a:t>ième</a:t>
            </a:r>
            <a:r>
              <a:rPr lang="fr-BE" sz="2000" b="1" dirty="0" smtClean="0">
                <a:latin typeface="Roboto"/>
              </a:rPr>
              <a:t> génération: </a:t>
            </a:r>
            <a:r>
              <a:rPr lang="fr-BE" sz="2000" b="1" dirty="0" smtClean="0">
                <a:latin typeface="Roboto"/>
              </a:rPr>
              <a:t> </a:t>
            </a:r>
            <a:r>
              <a:rPr lang="fr-BE" sz="2000" b="1" dirty="0">
                <a:latin typeface="Roboto"/>
              </a:rPr>
              <a:t>3 fois </a:t>
            </a:r>
            <a:r>
              <a:rPr lang="fr-BE" sz="2000" dirty="0">
                <a:latin typeface="Roboto"/>
              </a:rPr>
              <a:t>supérieur à la moyenne</a:t>
            </a:r>
          </a:p>
          <a:p>
            <a:endParaRPr lang="fr-FR" dirty="0">
              <a:latin typeface="Roboto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778500" y="5473700"/>
            <a:ext cx="24558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18" y="6580188"/>
            <a:ext cx="22193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UCL_mention_noir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00" y="6505575"/>
            <a:ext cx="286688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690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6864</TotalTime>
  <Words>1306</Words>
  <Application>Microsoft Office PowerPoint</Application>
  <PresentationFormat>Custom</PresentationFormat>
  <Paragraphs>288</Paragraphs>
  <Slides>21</Slides>
  <Notes>21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Introduction</vt:lpstr>
      <vt:lpstr>PowerPoint Presentation</vt:lpstr>
      <vt:lpstr>PowerPoint Presentation</vt:lpstr>
      <vt:lpstr>Environnement familial:  l’importance des familles transnationales</vt:lpstr>
      <vt:lpstr>Éducation</vt:lpstr>
      <vt:lpstr>PowerPoint Presentation</vt:lpstr>
      <vt:lpstr>PowerPoint Presentation</vt:lpstr>
      <vt:lpstr>PowerPoint Presentation</vt:lpstr>
      <vt:lpstr>‘Nationaal’ gevoel</vt:lpstr>
      <vt:lpstr>Discriminatie en racisme</vt:lpstr>
      <vt:lpstr>PowerPoint Presentation</vt:lpstr>
      <vt:lpstr>Verschillen tussen de drie groepen en de controlegroep  </vt:lpstr>
      <vt:lpstr>Verschil tussen de drie groepen  </vt:lpstr>
      <vt:lpstr>Verschil tussen 1ste en 2de generatie</vt:lpstr>
      <vt:lpstr>Différences avec les Belgo-Marocains et Belgo-Turcs</vt:lpstr>
      <vt:lpstr>PowerPoint Presentation</vt:lpstr>
      <vt:lpstr>PowerPoint Presentation</vt:lpstr>
      <vt:lpstr>PowerPoint Presentation</vt:lpstr>
    </vt:vector>
  </TitlesOfParts>
  <Company>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 Use</dc:creator>
  <cp:lastModifiedBy>George Caroline</cp:lastModifiedBy>
  <cp:revision>522</cp:revision>
  <cp:lastPrinted>2017-11-21T09:31:20Z</cp:lastPrinted>
  <dcterms:created xsi:type="dcterms:W3CDTF">2015-03-23T08:18:16Z</dcterms:created>
  <dcterms:modified xsi:type="dcterms:W3CDTF">2017-11-21T17:54:11Z</dcterms:modified>
</cp:coreProperties>
</file>