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257" r:id="rId3"/>
    <p:sldId id="284" r:id="rId4"/>
    <p:sldId id="259" r:id="rId5"/>
    <p:sldId id="261" r:id="rId6"/>
    <p:sldId id="258" r:id="rId7"/>
    <p:sldId id="262" r:id="rId8"/>
    <p:sldId id="260" r:id="rId9"/>
    <p:sldId id="263" r:id="rId10"/>
    <p:sldId id="27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5" r:id="rId31"/>
  </p:sldIdLst>
  <p:sldSz cx="12192000" cy="6858000"/>
  <p:notesSz cx="6797675" cy="9926638"/>
  <p:custDataLst>
    <p:tags r:id="rId3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9B"/>
    <a:srgbClr val="E5E460"/>
    <a:srgbClr val="D4DCEF"/>
    <a:srgbClr val="F7F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3632"/>
  </p:normalViewPr>
  <p:slideViewPr>
    <p:cSldViewPr snapToGrid="0" snapToObjects="1" showGuides="1">
      <p:cViewPr>
        <p:scale>
          <a:sx n="60" d="100"/>
          <a:sy n="60" d="100"/>
        </p:scale>
        <p:origin x="306" y="-684"/>
      </p:cViewPr>
      <p:guideLst>
        <p:guide orient="horz" pos="28"/>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ED543-16CF-5042-89BF-6C97C18A25FE}" type="doc">
      <dgm:prSet loTypeId="urn:microsoft.com/office/officeart/2005/8/layout/target3" loCatId="relationship" qsTypeId="urn:microsoft.com/office/officeart/2005/8/quickstyle/simple3" qsCatId="accent1" csTypeId="urn:microsoft.com/office/officeart/2005/8/colors/accent1_2" csCatId="accent1" phldr="1"/>
      <dgm:spPr/>
      <dgm:t>
        <a:bodyPr/>
        <a:lstStyle/>
        <a:p>
          <a:endParaRPr lang="nl-NL"/>
        </a:p>
      </dgm:t>
    </dgm:pt>
    <dgm:pt modelId="{0BAF0472-9400-0842-85E1-95B1BFA8795B}" type="parTrans" cxnId="{C708CA67-2EBF-4D83-B79D-B8821DDF03CE}">
      <dgm:prSet/>
      <dgm:spPr/>
      <dgm:t>
        <a:bodyPr/>
        <a:lstStyle/>
        <a:p>
          <a:endParaRPr lang="nl-NL"/>
        </a:p>
      </dgm:t>
    </dgm:pt>
    <dgm:pt modelId="{887DA823-A980-914C-9D0E-7A3C3E790CE5}">
      <dgm:prSet phldrT="[Tekst]"/>
      <dgm:spPr/>
      <dgm:t>
        <a:bodyPr/>
        <a:lstStyle/>
        <a:p>
          <a:pPr>
            <a:defRPr b="0" i="0"/>
          </a:pPr>
          <a:r>
            <a:rPr lang="x-none" dirty="0" smtClean="0"/>
            <a:t>Politiques</a:t>
          </a:r>
        </a:p>
      </dgm:t>
    </dgm:pt>
    <dgm:pt modelId="{FAE6F81D-39FC-2948-9424-B7E9BAB2C89E}" type="sibTrans" cxnId="{C708CA67-2EBF-4D83-B79D-B8821DDF03CE}">
      <dgm:prSet/>
      <dgm:spPr/>
      <dgm:t>
        <a:bodyPr/>
        <a:lstStyle/>
        <a:p>
          <a:endParaRPr lang="nl-NL"/>
        </a:p>
      </dgm:t>
    </dgm:pt>
    <dgm:pt modelId="{0A37863C-BB5F-6647-B7D9-0B8B845E4C93}" type="parTrans" cxnId="{E0C68696-27C4-4469-A05F-1E1B1557FA67}">
      <dgm:prSet/>
      <dgm:spPr/>
      <dgm:t>
        <a:bodyPr/>
        <a:lstStyle/>
        <a:p>
          <a:endParaRPr lang="nl-NL"/>
        </a:p>
      </dgm:t>
    </dgm:pt>
    <dgm:pt modelId="{6FC493AC-B61A-E949-9BF2-2391F576C771}">
      <dgm:prSet phldrT="[Tekst]"/>
      <dgm:spPr/>
      <dgm:t>
        <a:bodyPr/>
        <a:lstStyle/>
        <a:p>
          <a:pPr>
            <a:defRPr b="0" i="0"/>
          </a:pPr>
          <a:r>
            <a:rPr lang="x-none" dirty="0" smtClean="0"/>
            <a:t>Centrés sur la communauté</a:t>
          </a:r>
        </a:p>
      </dgm:t>
    </dgm:pt>
    <dgm:pt modelId="{9F54AD32-FB26-2940-8E65-75394D6E6868}" type="sibTrans" cxnId="{E0C68696-27C4-4469-A05F-1E1B1557FA67}">
      <dgm:prSet/>
      <dgm:spPr/>
      <dgm:t>
        <a:bodyPr/>
        <a:lstStyle/>
        <a:p>
          <a:endParaRPr lang="nl-NL"/>
        </a:p>
      </dgm:t>
    </dgm:pt>
    <dgm:pt modelId="{46516E09-F034-3640-BCC7-040CCE2FC350}" type="parTrans" cxnId="{5C9593CC-CA32-4B57-AE73-66780342CB87}">
      <dgm:prSet/>
      <dgm:spPr/>
      <dgm:t>
        <a:bodyPr/>
        <a:lstStyle/>
        <a:p>
          <a:endParaRPr lang="nl-NL"/>
        </a:p>
      </dgm:t>
    </dgm:pt>
    <dgm:pt modelId="{4578AFFC-78DE-DB43-81CD-B61324AB6471}">
      <dgm:prSet/>
      <dgm:spPr/>
      <dgm:t>
        <a:bodyPr/>
        <a:lstStyle/>
        <a:p>
          <a:pPr>
            <a:defRPr b="0" i="0"/>
          </a:pPr>
          <a:r>
            <a:rPr lang="x-none" dirty="0" smtClean="0"/>
            <a:t>Organisationnels </a:t>
          </a:r>
        </a:p>
      </dgm:t>
    </dgm:pt>
    <dgm:pt modelId="{4607C816-CE95-6E4B-8407-7A8CF7DECC06}" type="sibTrans" cxnId="{5C9593CC-CA32-4B57-AE73-66780342CB87}">
      <dgm:prSet/>
      <dgm:spPr/>
      <dgm:t>
        <a:bodyPr/>
        <a:lstStyle/>
        <a:p>
          <a:endParaRPr lang="nl-NL"/>
        </a:p>
      </dgm:t>
    </dgm:pt>
    <dgm:pt modelId="{91A6036A-1E31-1440-A072-3F6CC82B5FFB}" type="parTrans" cxnId="{A6731183-55EC-46B1-A411-2BAD76BD00D3}">
      <dgm:prSet/>
      <dgm:spPr/>
      <dgm:t>
        <a:bodyPr/>
        <a:lstStyle/>
        <a:p>
          <a:endParaRPr lang="nl-NL"/>
        </a:p>
      </dgm:t>
    </dgm:pt>
    <dgm:pt modelId="{1D59DEA2-C1E2-4D40-B3C7-B17B1191DBCD}">
      <dgm:prSet/>
      <dgm:spPr/>
      <dgm:t>
        <a:bodyPr/>
        <a:lstStyle/>
        <a:p>
          <a:pPr>
            <a:defRPr b="0" i="0"/>
          </a:pPr>
          <a:r>
            <a:rPr lang="x-none" dirty="0" smtClean="0"/>
            <a:t>Interpersonnels </a:t>
          </a:r>
        </a:p>
      </dgm:t>
    </dgm:pt>
    <dgm:pt modelId="{A8B3DDF9-BE43-AE43-A59C-01A4BFE224FF}" type="sibTrans" cxnId="{A6731183-55EC-46B1-A411-2BAD76BD00D3}">
      <dgm:prSet/>
      <dgm:spPr/>
      <dgm:t>
        <a:bodyPr/>
        <a:lstStyle/>
        <a:p>
          <a:endParaRPr lang="nl-NL"/>
        </a:p>
      </dgm:t>
    </dgm:pt>
    <dgm:pt modelId="{84BA10B1-4599-3343-A3E1-765B089CC716}" type="parTrans" cxnId="{A904E003-6863-487B-9044-228D8C8164D5}">
      <dgm:prSet/>
      <dgm:spPr/>
      <dgm:t>
        <a:bodyPr/>
        <a:lstStyle/>
        <a:p>
          <a:endParaRPr lang="nl-NL"/>
        </a:p>
      </dgm:t>
    </dgm:pt>
    <dgm:pt modelId="{229BDE4E-3C89-2347-BFB7-EC5FB8815DC2}">
      <dgm:prSet/>
      <dgm:spPr/>
      <dgm:t>
        <a:bodyPr/>
        <a:lstStyle/>
        <a:p>
          <a:pPr>
            <a:defRPr b="0" i="0"/>
          </a:pPr>
          <a:r>
            <a:rPr lang="x-none" dirty="0" smtClean="0"/>
            <a:t>Individuels</a:t>
          </a:r>
        </a:p>
      </dgm:t>
    </dgm:pt>
    <dgm:pt modelId="{0D295ACA-0555-254D-8AEC-C18A0CEBEBEB}" type="sibTrans" cxnId="{A904E003-6863-487B-9044-228D8C8164D5}">
      <dgm:prSet/>
      <dgm:spPr/>
      <dgm:t>
        <a:bodyPr/>
        <a:lstStyle/>
        <a:p>
          <a:endParaRPr lang="nl-NL"/>
        </a:p>
      </dgm:t>
    </dgm:pt>
    <dgm:pt modelId="{18518280-EA80-7E49-BDA7-27AA74BCF8EF}" type="pres">
      <dgm:prSet presAssocID="{4C9ED543-16CF-5042-89BF-6C97C18A25FE}" presName="Name0" presStyleCnt="0">
        <dgm:presLayoutVars>
          <dgm:chMax val="7"/>
          <dgm:dir/>
          <dgm:animLvl val="lvl"/>
          <dgm:resizeHandles val="exact"/>
        </dgm:presLayoutVars>
      </dgm:prSet>
      <dgm:spPr/>
      <dgm:t>
        <a:bodyPr/>
        <a:lstStyle/>
        <a:p>
          <a:endParaRPr lang="nl-BE"/>
        </a:p>
      </dgm:t>
    </dgm:pt>
    <dgm:pt modelId="{86746EDF-526F-1944-89BE-3532F63DCDF2}" type="pres">
      <dgm:prSet presAssocID="{887DA823-A980-914C-9D0E-7A3C3E790CE5}" presName="circle1" presStyleLbl="node1" presStyleIdx="0" presStyleCnt="5"/>
      <dgm:spPr/>
      <dgm:t>
        <a:bodyPr/>
        <a:lstStyle/>
        <a:p>
          <a:endParaRPr/>
        </a:p>
      </dgm:t>
    </dgm:pt>
    <dgm:pt modelId="{5302B7B4-F4EC-9B44-AD25-17987372C90B}" type="pres">
      <dgm:prSet presAssocID="{887DA823-A980-914C-9D0E-7A3C3E790CE5}" presName="space" presStyleCnt="0"/>
      <dgm:spPr/>
      <dgm:t>
        <a:bodyPr/>
        <a:lstStyle/>
        <a:p>
          <a:endParaRPr/>
        </a:p>
      </dgm:t>
    </dgm:pt>
    <dgm:pt modelId="{F051460F-5994-C041-AB86-EF8E20FA8EF6}" type="pres">
      <dgm:prSet presAssocID="{887DA823-A980-914C-9D0E-7A3C3E790CE5}" presName="rect1" presStyleLbl="alignAcc1" presStyleIdx="0" presStyleCnt="5"/>
      <dgm:spPr/>
      <dgm:t>
        <a:bodyPr/>
        <a:lstStyle/>
        <a:p>
          <a:endParaRPr lang="nl-BE"/>
        </a:p>
      </dgm:t>
    </dgm:pt>
    <dgm:pt modelId="{7A11376F-7BB5-944E-B57A-090235220EF8}" type="pres">
      <dgm:prSet presAssocID="{6FC493AC-B61A-E949-9BF2-2391F576C771}" presName="vertSpace2" presStyleLbl="node1" presStyleIdx="0" presStyleCnt="5"/>
      <dgm:spPr/>
      <dgm:t>
        <a:bodyPr/>
        <a:lstStyle/>
        <a:p>
          <a:endParaRPr/>
        </a:p>
      </dgm:t>
    </dgm:pt>
    <dgm:pt modelId="{CFB9EAEA-9617-0D48-AD04-4DE6C3143790}" type="pres">
      <dgm:prSet presAssocID="{6FC493AC-B61A-E949-9BF2-2391F576C771}" presName="circle2" presStyleLbl="node1" presStyleIdx="1" presStyleCnt="5"/>
      <dgm:spPr/>
      <dgm:t>
        <a:bodyPr/>
        <a:lstStyle/>
        <a:p>
          <a:endParaRPr/>
        </a:p>
      </dgm:t>
    </dgm:pt>
    <dgm:pt modelId="{F3E4406D-2DCB-6946-B365-6F8F945F1B8E}" type="pres">
      <dgm:prSet presAssocID="{6FC493AC-B61A-E949-9BF2-2391F576C771}" presName="rect2" presStyleLbl="alignAcc1" presStyleIdx="1" presStyleCnt="5"/>
      <dgm:spPr/>
      <dgm:t>
        <a:bodyPr/>
        <a:lstStyle/>
        <a:p>
          <a:endParaRPr lang="nl-NL"/>
        </a:p>
      </dgm:t>
    </dgm:pt>
    <dgm:pt modelId="{62678FFA-93A2-CC42-A8C8-3ACE2BF4D159}" type="pres">
      <dgm:prSet presAssocID="{4578AFFC-78DE-DB43-81CD-B61324AB6471}" presName="vertSpace3" presStyleLbl="node1" presStyleIdx="1" presStyleCnt="5"/>
      <dgm:spPr/>
      <dgm:t>
        <a:bodyPr/>
        <a:lstStyle/>
        <a:p>
          <a:endParaRPr/>
        </a:p>
      </dgm:t>
    </dgm:pt>
    <dgm:pt modelId="{65B1BB81-7E8A-6E4E-A2FA-808B74A64CC5}" type="pres">
      <dgm:prSet presAssocID="{4578AFFC-78DE-DB43-81CD-B61324AB6471}" presName="circle3" presStyleLbl="node1" presStyleIdx="2" presStyleCnt="5"/>
      <dgm:spPr/>
      <dgm:t>
        <a:bodyPr/>
        <a:lstStyle/>
        <a:p>
          <a:endParaRPr/>
        </a:p>
      </dgm:t>
    </dgm:pt>
    <dgm:pt modelId="{2D6B0629-7FFE-524B-ACE5-A81240918920}" type="pres">
      <dgm:prSet presAssocID="{4578AFFC-78DE-DB43-81CD-B61324AB6471}" presName="rect3" presStyleLbl="alignAcc1" presStyleIdx="2" presStyleCnt="5"/>
      <dgm:spPr/>
      <dgm:t>
        <a:bodyPr/>
        <a:lstStyle/>
        <a:p>
          <a:endParaRPr lang="nl-NL"/>
        </a:p>
      </dgm:t>
    </dgm:pt>
    <dgm:pt modelId="{D8594768-3A77-1A41-917E-7A83DFCF9666}" type="pres">
      <dgm:prSet presAssocID="{1D59DEA2-C1E2-4D40-B3C7-B17B1191DBCD}" presName="vertSpace4" presStyleLbl="node1" presStyleIdx="2" presStyleCnt="5"/>
      <dgm:spPr/>
      <dgm:t>
        <a:bodyPr/>
        <a:lstStyle/>
        <a:p>
          <a:endParaRPr/>
        </a:p>
      </dgm:t>
    </dgm:pt>
    <dgm:pt modelId="{6D5AC096-09D8-FD40-A308-EE01E66BD048}" type="pres">
      <dgm:prSet presAssocID="{1D59DEA2-C1E2-4D40-B3C7-B17B1191DBCD}" presName="circle4" presStyleLbl="node1" presStyleIdx="3" presStyleCnt="5"/>
      <dgm:spPr/>
      <dgm:t>
        <a:bodyPr/>
        <a:lstStyle/>
        <a:p>
          <a:endParaRPr/>
        </a:p>
      </dgm:t>
    </dgm:pt>
    <dgm:pt modelId="{89B4B562-A118-324B-91EF-95E7FD3ACB8B}" type="pres">
      <dgm:prSet presAssocID="{1D59DEA2-C1E2-4D40-B3C7-B17B1191DBCD}" presName="rect4" presStyleLbl="alignAcc1" presStyleIdx="3" presStyleCnt="5"/>
      <dgm:spPr/>
      <dgm:t>
        <a:bodyPr/>
        <a:lstStyle/>
        <a:p>
          <a:endParaRPr lang="nl-BE"/>
        </a:p>
      </dgm:t>
    </dgm:pt>
    <dgm:pt modelId="{E59E0A79-35CD-E444-A6EB-733FF217551E}" type="pres">
      <dgm:prSet presAssocID="{229BDE4E-3C89-2347-BFB7-EC5FB8815DC2}" presName="vertSpace5" presStyleLbl="node1" presStyleIdx="3" presStyleCnt="5"/>
      <dgm:spPr/>
      <dgm:t>
        <a:bodyPr/>
        <a:lstStyle/>
        <a:p>
          <a:endParaRPr/>
        </a:p>
      </dgm:t>
    </dgm:pt>
    <dgm:pt modelId="{CF4CEFFB-2E2E-E945-9B92-69D0B3A12D8A}" type="pres">
      <dgm:prSet presAssocID="{229BDE4E-3C89-2347-BFB7-EC5FB8815DC2}" presName="circle5" presStyleLbl="node1" presStyleIdx="4" presStyleCnt="5"/>
      <dgm:spPr/>
      <dgm:t>
        <a:bodyPr/>
        <a:lstStyle/>
        <a:p>
          <a:endParaRPr/>
        </a:p>
      </dgm:t>
    </dgm:pt>
    <dgm:pt modelId="{852268A3-00CF-AA4A-B3E8-DA54E4C1D9A5}" type="pres">
      <dgm:prSet presAssocID="{229BDE4E-3C89-2347-BFB7-EC5FB8815DC2}" presName="rect5" presStyleLbl="alignAcc1" presStyleIdx="4" presStyleCnt="5"/>
      <dgm:spPr/>
      <dgm:t>
        <a:bodyPr/>
        <a:lstStyle/>
        <a:p>
          <a:endParaRPr lang="nl-BE"/>
        </a:p>
      </dgm:t>
    </dgm:pt>
    <dgm:pt modelId="{ACB91A52-4BC0-C340-803D-0C00D80EA3BF}" type="pres">
      <dgm:prSet presAssocID="{887DA823-A980-914C-9D0E-7A3C3E790CE5}" presName="rect1ParTxNoCh" presStyleLbl="alignAcc1" presStyleIdx="4" presStyleCnt="5">
        <dgm:presLayoutVars>
          <dgm:chMax val="1"/>
          <dgm:bulletEnabled val="1"/>
        </dgm:presLayoutVars>
      </dgm:prSet>
      <dgm:spPr/>
      <dgm:t>
        <a:bodyPr/>
        <a:lstStyle/>
        <a:p>
          <a:endParaRPr lang="nl-BE"/>
        </a:p>
      </dgm:t>
    </dgm:pt>
    <dgm:pt modelId="{7C9A8B24-E0A9-094B-A322-DDDA99458D6D}" type="pres">
      <dgm:prSet presAssocID="{6FC493AC-B61A-E949-9BF2-2391F576C771}" presName="rect2ParTxNoCh" presStyleLbl="alignAcc1" presStyleIdx="4" presStyleCnt="5">
        <dgm:presLayoutVars>
          <dgm:chMax val="1"/>
          <dgm:bulletEnabled val="1"/>
        </dgm:presLayoutVars>
      </dgm:prSet>
      <dgm:spPr/>
      <dgm:t>
        <a:bodyPr/>
        <a:lstStyle/>
        <a:p>
          <a:endParaRPr lang="nl-NL"/>
        </a:p>
      </dgm:t>
    </dgm:pt>
    <dgm:pt modelId="{805718BA-9BA8-DA4C-9ACA-9F4D483026E8}" type="pres">
      <dgm:prSet presAssocID="{4578AFFC-78DE-DB43-81CD-B61324AB6471}" presName="rect3ParTxNoCh" presStyleLbl="alignAcc1" presStyleIdx="4" presStyleCnt="5">
        <dgm:presLayoutVars>
          <dgm:chMax val="1"/>
          <dgm:bulletEnabled val="1"/>
        </dgm:presLayoutVars>
      </dgm:prSet>
      <dgm:spPr/>
      <dgm:t>
        <a:bodyPr/>
        <a:lstStyle/>
        <a:p>
          <a:endParaRPr lang="nl-NL"/>
        </a:p>
      </dgm:t>
    </dgm:pt>
    <dgm:pt modelId="{1BC6BFDC-C41E-3942-A74B-34AB20103354}" type="pres">
      <dgm:prSet presAssocID="{1D59DEA2-C1E2-4D40-B3C7-B17B1191DBCD}" presName="rect4ParTxNoCh" presStyleLbl="alignAcc1" presStyleIdx="4" presStyleCnt="5">
        <dgm:presLayoutVars>
          <dgm:chMax val="1"/>
          <dgm:bulletEnabled val="1"/>
        </dgm:presLayoutVars>
      </dgm:prSet>
      <dgm:spPr/>
      <dgm:t>
        <a:bodyPr/>
        <a:lstStyle/>
        <a:p>
          <a:endParaRPr lang="nl-BE"/>
        </a:p>
      </dgm:t>
    </dgm:pt>
    <dgm:pt modelId="{D5D9C1CF-3B60-1946-B254-F34BE8FEC988}" type="pres">
      <dgm:prSet presAssocID="{229BDE4E-3C89-2347-BFB7-EC5FB8815DC2}" presName="rect5ParTxNoCh" presStyleLbl="alignAcc1" presStyleIdx="4" presStyleCnt="5">
        <dgm:presLayoutVars>
          <dgm:chMax val="1"/>
          <dgm:bulletEnabled val="1"/>
        </dgm:presLayoutVars>
      </dgm:prSet>
      <dgm:spPr/>
      <dgm:t>
        <a:bodyPr/>
        <a:lstStyle/>
        <a:p>
          <a:endParaRPr lang="nl-BE"/>
        </a:p>
      </dgm:t>
    </dgm:pt>
  </dgm:ptLst>
  <dgm:cxnLst>
    <dgm:cxn modelId="{E0C68696-27C4-4469-A05F-1E1B1557FA67}" srcId="{4C9ED543-16CF-5042-89BF-6C97C18A25FE}" destId="{6FC493AC-B61A-E949-9BF2-2391F576C771}" srcOrd="1" destOrd="0" parTransId="{0A37863C-BB5F-6647-B7D9-0B8B845E4C93}" sibTransId="{9F54AD32-FB26-2940-8E65-75394D6E6868}"/>
    <dgm:cxn modelId="{C754295C-59FC-40CD-ADFB-43623DD6CA40}" type="presOf" srcId="{6FC493AC-B61A-E949-9BF2-2391F576C771}" destId="{7C9A8B24-E0A9-094B-A322-DDDA99458D6D}" srcOrd="1" destOrd="0" presId="urn:microsoft.com/office/officeart/2005/8/layout/target3"/>
    <dgm:cxn modelId="{A6731183-55EC-46B1-A411-2BAD76BD00D3}" srcId="{4C9ED543-16CF-5042-89BF-6C97C18A25FE}" destId="{1D59DEA2-C1E2-4D40-B3C7-B17B1191DBCD}" srcOrd="3" destOrd="0" parTransId="{91A6036A-1E31-1440-A072-3F6CC82B5FFB}" sibTransId="{A8B3DDF9-BE43-AE43-A59C-01A4BFE224FF}"/>
    <dgm:cxn modelId="{450F0D0C-3FCB-496F-A8C2-41EA22B78A88}" type="presOf" srcId="{1D59DEA2-C1E2-4D40-B3C7-B17B1191DBCD}" destId="{89B4B562-A118-324B-91EF-95E7FD3ACB8B}" srcOrd="0" destOrd="0" presId="urn:microsoft.com/office/officeart/2005/8/layout/target3"/>
    <dgm:cxn modelId="{3D4008B3-7B9B-41F0-96EA-4635CD38BA4B}" type="presOf" srcId="{4578AFFC-78DE-DB43-81CD-B61324AB6471}" destId="{2D6B0629-7FFE-524B-ACE5-A81240918920}" srcOrd="0" destOrd="0" presId="urn:microsoft.com/office/officeart/2005/8/layout/target3"/>
    <dgm:cxn modelId="{E937197B-802C-4097-8460-6A8F696DC311}" type="presOf" srcId="{229BDE4E-3C89-2347-BFB7-EC5FB8815DC2}" destId="{852268A3-00CF-AA4A-B3E8-DA54E4C1D9A5}" srcOrd="0" destOrd="0" presId="urn:microsoft.com/office/officeart/2005/8/layout/target3"/>
    <dgm:cxn modelId="{1A4C935A-30B3-444D-BA9D-77A7E7D97E15}" type="presOf" srcId="{4578AFFC-78DE-DB43-81CD-B61324AB6471}" destId="{805718BA-9BA8-DA4C-9ACA-9F4D483026E8}" srcOrd="1" destOrd="0" presId="urn:microsoft.com/office/officeart/2005/8/layout/target3"/>
    <dgm:cxn modelId="{A904E003-6863-487B-9044-228D8C8164D5}" srcId="{4C9ED543-16CF-5042-89BF-6C97C18A25FE}" destId="{229BDE4E-3C89-2347-BFB7-EC5FB8815DC2}" srcOrd="4" destOrd="0" parTransId="{84BA10B1-4599-3343-A3E1-765B089CC716}" sibTransId="{0D295ACA-0555-254D-8AEC-C18A0CEBEBEB}"/>
    <dgm:cxn modelId="{5C9593CC-CA32-4B57-AE73-66780342CB87}" srcId="{4C9ED543-16CF-5042-89BF-6C97C18A25FE}" destId="{4578AFFC-78DE-DB43-81CD-B61324AB6471}" srcOrd="2" destOrd="0" parTransId="{46516E09-F034-3640-BCC7-040CCE2FC350}" sibTransId="{4607C816-CE95-6E4B-8407-7A8CF7DECC06}"/>
    <dgm:cxn modelId="{C708CA67-2EBF-4D83-B79D-B8821DDF03CE}" srcId="{4C9ED543-16CF-5042-89BF-6C97C18A25FE}" destId="{887DA823-A980-914C-9D0E-7A3C3E790CE5}" srcOrd="0" destOrd="0" parTransId="{0BAF0472-9400-0842-85E1-95B1BFA8795B}" sibTransId="{FAE6F81D-39FC-2948-9424-B7E9BAB2C89E}"/>
    <dgm:cxn modelId="{50ADD76F-5230-478D-8815-7659A562545B}" type="presOf" srcId="{1D59DEA2-C1E2-4D40-B3C7-B17B1191DBCD}" destId="{1BC6BFDC-C41E-3942-A74B-34AB20103354}" srcOrd="1" destOrd="0" presId="urn:microsoft.com/office/officeart/2005/8/layout/target3"/>
    <dgm:cxn modelId="{4A42FDB4-C884-4DB6-81B0-7E6F56B23064}" type="presOf" srcId="{6FC493AC-B61A-E949-9BF2-2391F576C771}" destId="{F3E4406D-2DCB-6946-B365-6F8F945F1B8E}" srcOrd="0" destOrd="0" presId="urn:microsoft.com/office/officeart/2005/8/layout/target3"/>
    <dgm:cxn modelId="{CEFBC079-9386-4BB9-A51C-032DE9E16AC9}" type="presOf" srcId="{4C9ED543-16CF-5042-89BF-6C97C18A25FE}" destId="{18518280-EA80-7E49-BDA7-27AA74BCF8EF}" srcOrd="0" destOrd="0" presId="urn:microsoft.com/office/officeart/2005/8/layout/target3"/>
    <dgm:cxn modelId="{DA44D150-120D-4C78-AFE8-627BB1CFD33F}" type="presOf" srcId="{887DA823-A980-914C-9D0E-7A3C3E790CE5}" destId="{F051460F-5994-C041-AB86-EF8E20FA8EF6}" srcOrd="0" destOrd="0" presId="urn:microsoft.com/office/officeart/2005/8/layout/target3"/>
    <dgm:cxn modelId="{0D333457-4D8E-4876-8ADF-2A6786D4FBD7}" type="presOf" srcId="{229BDE4E-3C89-2347-BFB7-EC5FB8815DC2}" destId="{D5D9C1CF-3B60-1946-B254-F34BE8FEC988}" srcOrd="1" destOrd="0" presId="urn:microsoft.com/office/officeart/2005/8/layout/target3"/>
    <dgm:cxn modelId="{60735BBC-4771-45A1-AD9E-246200FD5B38}" type="presOf" srcId="{887DA823-A980-914C-9D0E-7A3C3E790CE5}" destId="{ACB91A52-4BC0-C340-803D-0C00D80EA3BF}" srcOrd="1" destOrd="0" presId="urn:microsoft.com/office/officeart/2005/8/layout/target3"/>
    <dgm:cxn modelId="{0C3AA34E-1023-4FEE-86E6-38C928A34E2E}" type="presParOf" srcId="{18518280-EA80-7E49-BDA7-27AA74BCF8EF}" destId="{86746EDF-526F-1944-89BE-3532F63DCDF2}" srcOrd="0" destOrd="0" presId="urn:microsoft.com/office/officeart/2005/8/layout/target3"/>
    <dgm:cxn modelId="{995BC27A-D1FA-476B-8523-3CCFF9A1292B}" type="presParOf" srcId="{18518280-EA80-7E49-BDA7-27AA74BCF8EF}" destId="{5302B7B4-F4EC-9B44-AD25-17987372C90B}" srcOrd="1" destOrd="0" presId="urn:microsoft.com/office/officeart/2005/8/layout/target3"/>
    <dgm:cxn modelId="{A7AEAB3C-D74C-4F8A-8CA2-3D79C69D75D6}" type="presParOf" srcId="{18518280-EA80-7E49-BDA7-27AA74BCF8EF}" destId="{F051460F-5994-C041-AB86-EF8E20FA8EF6}" srcOrd="2" destOrd="0" presId="urn:microsoft.com/office/officeart/2005/8/layout/target3"/>
    <dgm:cxn modelId="{A78A70B4-167A-467E-968E-9D0894B128EE}" type="presParOf" srcId="{18518280-EA80-7E49-BDA7-27AA74BCF8EF}" destId="{7A11376F-7BB5-944E-B57A-090235220EF8}" srcOrd="3" destOrd="0" presId="urn:microsoft.com/office/officeart/2005/8/layout/target3"/>
    <dgm:cxn modelId="{EA8B3ACD-3B8C-4DF1-A3DA-C855EED147AA}" type="presParOf" srcId="{18518280-EA80-7E49-BDA7-27AA74BCF8EF}" destId="{CFB9EAEA-9617-0D48-AD04-4DE6C3143790}" srcOrd="4" destOrd="0" presId="urn:microsoft.com/office/officeart/2005/8/layout/target3"/>
    <dgm:cxn modelId="{9A5891E0-C88B-42EF-9B11-82D4E52C461B}" type="presParOf" srcId="{18518280-EA80-7E49-BDA7-27AA74BCF8EF}" destId="{F3E4406D-2DCB-6946-B365-6F8F945F1B8E}" srcOrd="5" destOrd="0" presId="urn:microsoft.com/office/officeart/2005/8/layout/target3"/>
    <dgm:cxn modelId="{8E36271D-90FD-4D3B-9617-036024B97337}" type="presParOf" srcId="{18518280-EA80-7E49-BDA7-27AA74BCF8EF}" destId="{62678FFA-93A2-CC42-A8C8-3ACE2BF4D159}" srcOrd="6" destOrd="0" presId="urn:microsoft.com/office/officeart/2005/8/layout/target3"/>
    <dgm:cxn modelId="{FAB44687-F9B1-4E43-AC22-D1D8BA94AF1E}" type="presParOf" srcId="{18518280-EA80-7E49-BDA7-27AA74BCF8EF}" destId="{65B1BB81-7E8A-6E4E-A2FA-808B74A64CC5}" srcOrd="7" destOrd="0" presId="urn:microsoft.com/office/officeart/2005/8/layout/target3"/>
    <dgm:cxn modelId="{63BB28EA-B5FA-494B-8494-64F7CC492E38}" type="presParOf" srcId="{18518280-EA80-7E49-BDA7-27AA74BCF8EF}" destId="{2D6B0629-7FFE-524B-ACE5-A81240918920}" srcOrd="8" destOrd="0" presId="urn:microsoft.com/office/officeart/2005/8/layout/target3"/>
    <dgm:cxn modelId="{1B0E460A-88DC-4EFC-9D23-3B405CAC5809}" type="presParOf" srcId="{18518280-EA80-7E49-BDA7-27AA74BCF8EF}" destId="{D8594768-3A77-1A41-917E-7A83DFCF9666}" srcOrd="9" destOrd="0" presId="urn:microsoft.com/office/officeart/2005/8/layout/target3"/>
    <dgm:cxn modelId="{661D5298-DE09-41E4-9DFA-F895527B67CA}" type="presParOf" srcId="{18518280-EA80-7E49-BDA7-27AA74BCF8EF}" destId="{6D5AC096-09D8-FD40-A308-EE01E66BD048}" srcOrd="10" destOrd="0" presId="urn:microsoft.com/office/officeart/2005/8/layout/target3"/>
    <dgm:cxn modelId="{F7A3A7FE-41A8-40CD-A11B-7DA14719E85F}" type="presParOf" srcId="{18518280-EA80-7E49-BDA7-27AA74BCF8EF}" destId="{89B4B562-A118-324B-91EF-95E7FD3ACB8B}" srcOrd="11" destOrd="0" presId="urn:microsoft.com/office/officeart/2005/8/layout/target3"/>
    <dgm:cxn modelId="{67D334F5-5812-4623-89DA-4561D708ACAF}" type="presParOf" srcId="{18518280-EA80-7E49-BDA7-27AA74BCF8EF}" destId="{E59E0A79-35CD-E444-A6EB-733FF217551E}" srcOrd="12" destOrd="0" presId="urn:microsoft.com/office/officeart/2005/8/layout/target3"/>
    <dgm:cxn modelId="{F106B9E5-0984-4A02-8899-1AA92DBC2A09}" type="presParOf" srcId="{18518280-EA80-7E49-BDA7-27AA74BCF8EF}" destId="{CF4CEFFB-2E2E-E945-9B92-69D0B3A12D8A}" srcOrd="13" destOrd="0" presId="urn:microsoft.com/office/officeart/2005/8/layout/target3"/>
    <dgm:cxn modelId="{766033AE-AD33-4C0F-8776-52F25F337A91}" type="presParOf" srcId="{18518280-EA80-7E49-BDA7-27AA74BCF8EF}" destId="{852268A3-00CF-AA4A-B3E8-DA54E4C1D9A5}" srcOrd="14" destOrd="0" presId="urn:microsoft.com/office/officeart/2005/8/layout/target3"/>
    <dgm:cxn modelId="{ECC95E2A-CB38-4D9B-8136-38BA0282E22D}" type="presParOf" srcId="{18518280-EA80-7E49-BDA7-27AA74BCF8EF}" destId="{ACB91A52-4BC0-C340-803D-0C00D80EA3BF}" srcOrd="15" destOrd="0" presId="urn:microsoft.com/office/officeart/2005/8/layout/target3"/>
    <dgm:cxn modelId="{914F4650-4015-4155-861F-762BADB48C91}" type="presParOf" srcId="{18518280-EA80-7E49-BDA7-27AA74BCF8EF}" destId="{7C9A8B24-E0A9-094B-A322-DDDA99458D6D}" srcOrd="16" destOrd="0" presId="urn:microsoft.com/office/officeart/2005/8/layout/target3"/>
    <dgm:cxn modelId="{F89955E0-A3D7-4C73-B1F2-98BA9F6656C3}" type="presParOf" srcId="{18518280-EA80-7E49-BDA7-27AA74BCF8EF}" destId="{805718BA-9BA8-DA4C-9ACA-9F4D483026E8}" srcOrd="17" destOrd="0" presId="urn:microsoft.com/office/officeart/2005/8/layout/target3"/>
    <dgm:cxn modelId="{0F300EA5-1820-48D2-A1DF-C25CD5571348}" type="presParOf" srcId="{18518280-EA80-7E49-BDA7-27AA74BCF8EF}" destId="{1BC6BFDC-C41E-3942-A74B-34AB20103354}" srcOrd="18" destOrd="0" presId="urn:microsoft.com/office/officeart/2005/8/layout/target3"/>
    <dgm:cxn modelId="{5AB8D4E1-04F9-40F5-8994-C48775B9DB09}" type="presParOf" srcId="{18518280-EA80-7E49-BDA7-27AA74BCF8EF}" destId="{D5D9C1CF-3B60-1946-B254-F34BE8FEC988}" srcOrd="19" destOrd="0" presId="urn:microsoft.com/office/officeart/2005/8/layout/target3"/>
  </dgm:cxnLst>
  <dgm:bg/>
  <dgm:whole>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46EDF-526F-1944-89BE-3532F63DCDF2}">
      <dsp:nvSpPr>
        <dsp:cNvPr id="0" name=""/>
        <dsp:cNvSpPr/>
      </dsp:nvSpPr>
      <dsp:spPr>
        <a:xfrm>
          <a:off x="0" y="897476"/>
          <a:ext cx="2108491" cy="2108491"/>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51460F-5994-C041-AB86-EF8E20FA8EF6}">
      <dsp:nvSpPr>
        <dsp:cNvPr id="0" name=""/>
        <dsp:cNvSpPr/>
      </dsp:nvSpPr>
      <dsp:spPr>
        <a:xfrm>
          <a:off x="1054245" y="897476"/>
          <a:ext cx="2459906" cy="210849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defRPr b="0" i="0"/>
          </a:pPr>
          <a:r>
            <a:rPr lang="x-none" sz="1500" kern="1200" dirty="0" smtClean="0"/>
            <a:t>Politiques</a:t>
          </a:r>
        </a:p>
      </dsp:txBody>
      <dsp:txXfrm>
        <a:off x="1054245" y="897476"/>
        <a:ext cx="2459906" cy="337358"/>
      </dsp:txXfrm>
    </dsp:sp>
    <dsp:sp modelId="{CFB9EAEA-9617-0D48-AD04-4DE6C3143790}">
      <dsp:nvSpPr>
        <dsp:cNvPr id="0" name=""/>
        <dsp:cNvSpPr/>
      </dsp:nvSpPr>
      <dsp:spPr>
        <a:xfrm>
          <a:off x="221391" y="1234834"/>
          <a:ext cx="1665708" cy="1665708"/>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3E4406D-2DCB-6946-B365-6F8F945F1B8E}">
      <dsp:nvSpPr>
        <dsp:cNvPr id="0" name=""/>
        <dsp:cNvSpPr/>
      </dsp:nvSpPr>
      <dsp:spPr>
        <a:xfrm>
          <a:off x="1054245" y="1234834"/>
          <a:ext cx="2459906" cy="166570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defRPr b="0" i="0"/>
          </a:pPr>
          <a:r>
            <a:rPr lang="x-none" sz="1500" kern="1200" dirty="0" smtClean="0"/>
            <a:t>Centrés sur la communauté</a:t>
          </a:r>
        </a:p>
      </dsp:txBody>
      <dsp:txXfrm>
        <a:off x="1054245" y="1234834"/>
        <a:ext cx="2459906" cy="337358"/>
      </dsp:txXfrm>
    </dsp:sp>
    <dsp:sp modelId="{65B1BB81-7E8A-6E4E-A2FA-808B74A64CC5}">
      <dsp:nvSpPr>
        <dsp:cNvPr id="0" name=""/>
        <dsp:cNvSpPr/>
      </dsp:nvSpPr>
      <dsp:spPr>
        <a:xfrm>
          <a:off x="442783" y="1572193"/>
          <a:ext cx="1222924" cy="1222924"/>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D6B0629-7FFE-524B-ACE5-A81240918920}">
      <dsp:nvSpPr>
        <dsp:cNvPr id="0" name=""/>
        <dsp:cNvSpPr/>
      </dsp:nvSpPr>
      <dsp:spPr>
        <a:xfrm>
          <a:off x="1054245" y="1572193"/>
          <a:ext cx="2459906" cy="122292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defRPr b="0" i="0"/>
          </a:pPr>
          <a:r>
            <a:rPr lang="x-none" sz="1500" kern="1200" dirty="0" smtClean="0"/>
            <a:t>Organisationnels </a:t>
          </a:r>
        </a:p>
      </dsp:txBody>
      <dsp:txXfrm>
        <a:off x="1054245" y="1572193"/>
        <a:ext cx="2459906" cy="337358"/>
      </dsp:txXfrm>
    </dsp:sp>
    <dsp:sp modelId="{6D5AC096-09D8-FD40-A308-EE01E66BD048}">
      <dsp:nvSpPr>
        <dsp:cNvPr id="0" name=""/>
        <dsp:cNvSpPr/>
      </dsp:nvSpPr>
      <dsp:spPr>
        <a:xfrm>
          <a:off x="664174" y="1909552"/>
          <a:ext cx="780141" cy="780141"/>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9B4B562-A118-324B-91EF-95E7FD3ACB8B}">
      <dsp:nvSpPr>
        <dsp:cNvPr id="0" name=""/>
        <dsp:cNvSpPr/>
      </dsp:nvSpPr>
      <dsp:spPr>
        <a:xfrm>
          <a:off x="1054245" y="1909552"/>
          <a:ext cx="2459906" cy="78014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defRPr b="0" i="0"/>
          </a:pPr>
          <a:r>
            <a:rPr lang="x-none" sz="1500" kern="1200" dirty="0" smtClean="0"/>
            <a:t>Interpersonnels </a:t>
          </a:r>
        </a:p>
      </dsp:txBody>
      <dsp:txXfrm>
        <a:off x="1054245" y="1909552"/>
        <a:ext cx="2459906" cy="337358"/>
      </dsp:txXfrm>
    </dsp:sp>
    <dsp:sp modelId="{CF4CEFFB-2E2E-E945-9B92-69D0B3A12D8A}">
      <dsp:nvSpPr>
        <dsp:cNvPr id="0" name=""/>
        <dsp:cNvSpPr/>
      </dsp:nvSpPr>
      <dsp:spPr>
        <a:xfrm>
          <a:off x="885566" y="2246910"/>
          <a:ext cx="337358" cy="337358"/>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52268A3-00CF-AA4A-B3E8-DA54E4C1D9A5}">
      <dsp:nvSpPr>
        <dsp:cNvPr id="0" name=""/>
        <dsp:cNvSpPr/>
      </dsp:nvSpPr>
      <dsp:spPr>
        <a:xfrm>
          <a:off x="1054245" y="2246910"/>
          <a:ext cx="2459906" cy="33735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defRPr b="0" i="0"/>
          </a:pPr>
          <a:r>
            <a:rPr lang="x-none" sz="1500" kern="1200" dirty="0" smtClean="0"/>
            <a:t>Individuels</a:t>
          </a:r>
        </a:p>
      </dsp:txBody>
      <dsp:txXfrm>
        <a:off x="1054245" y="2246910"/>
        <a:ext cx="2459906" cy="33735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4ECE28-ACD5-8F4C-9F4D-B46115A16BA0}" type="datetimeFigureOut">
              <a:rPr lang="nl-NL" smtClean="0"/>
              <a:t>31-12-2018</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4B3F3A3-D40E-C240-92AF-E83FAC7A64D9}" type="slidenum">
              <a:rPr lang="nl-NL" smtClean="0"/>
              <a:t>‹#›</a:t>
            </a:fld>
            <a:endParaRPr lang="nl-NL"/>
          </a:p>
        </p:txBody>
      </p:sp>
    </p:spTree>
    <p:extLst>
      <p:ext uri="{BB962C8B-B14F-4D97-AF65-F5344CB8AC3E}">
        <p14:creationId xmlns:p14="http://schemas.microsoft.com/office/powerpoint/2010/main" val="210855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7AB1DC6-00B4-F444-B81D-ABED83F169CF}" type="datetime1">
              <a:rPr lang="nl-BE" smtClean="0"/>
              <a:t>31/12/2018</a:t>
            </a:fld>
            <a:endParaRPr lang="nl-NL"/>
          </a:p>
        </p:txBody>
      </p:sp>
      <p:sp>
        <p:nvSpPr>
          <p:cNvPr id="5" name="Tijdelijke aanduiding voor voettekst 4"/>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6" name="Tijdelijke aanduiding voor dianummer 5"/>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4608714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5F976EF-BB7C-1043-96F0-F756C6BBF47C}" type="datetime1">
              <a:rPr lang="nl-BE" smtClean="0"/>
              <a:t>31/12/2018</a:t>
            </a:fld>
            <a:endParaRPr lang="nl-NL"/>
          </a:p>
        </p:txBody>
      </p:sp>
      <p:sp>
        <p:nvSpPr>
          <p:cNvPr id="5" name="Tijdelijke aanduiding voor voettekst 4"/>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6" name="Tijdelijke aanduiding voor dianummer 5"/>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7855165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4C08529-C985-1443-B514-6272595AF4FF}" type="datetime1">
              <a:rPr lang="nl-BE" smtClean="0"/>
              <a:t>31/12/2018</a:t>
            </a:fld>
            <a:endParaRPr lang="nl-NL"/>
          </a:p>
        </p:txBody>
      </p:sp>
      <p:sp>
        <p:nvSpPr>
          <p:cNvPr id="5" name="Tijdelijke aanduiding voor voettekst 4"/>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6" name="Tijdelijke aanduiding voor dianummer 5"/>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15952827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600" b="1">
                <a:latin typeface="+mn-lt"/>
              </a:defRPr>
            </a:lvl1p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BA0E666-B0C3-EF41-AC5D-1EB03F4ED275}" type="datetime1">
              <a:rPr lang="nl-BE" smtClean="0"/>
              <a:t>31/12/2018</a:t>
            </a:fld>
            <a:endParaRPr lang="nl-NL"/>
          </a:p>
        </p:txBody>
      </p:sp>
      <p:sp>
        <p:nvSpPr>
          <p:cNvPr id="5" name="Tijdelijke aanduiding voor voettekst 4"/>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6" name="Tijdelijke aanduiding voor dianummer 5"/>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511001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6BC8BB4E-9FF6-9A43-9634-0BA742293F62}" type="datetime1">
              <a:rPr lang="nl-BE" smtClean="0"/>
              <a:t>31/12/2018</a:t>
            </a:fld>
            <a:endParaRPr lang="nl-NL"/>
          </a:p>
        </p:txBody>
      </p:sp>
      <p:sp>
        <p:nvSpPr>
          <p:cNvPr id="5" name="Tijdelijke aanduiding voor voettekst 4"/>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6" name="Tijdelijke aanduiding voor dianummer 5"/>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19944811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74E116D-4451-3545-BF39-97CFC8981316}" type="datetime1">
              <a:rPr lang="nl-BE" smtClean="0"/>
              <a:t>31/12/2018</a:t>
            </a:fld>
            <a:endParaRPr lang="nl-NL"/>
          </a:p>
        </p:txBody>
      </p:sp>
      <p:sp>
        <p:nvSpPr>
          <p:cNvPr id="6" name="Tijdelijke aanduiding voor voettekst 5"/>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7" name="Tijdelijke aanduiding voor dianummer 6"/>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11731983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7862B82-63CE-264F-942D-4211342CE61E}" type="datetime1">
              <a:rPr lang="nl-BE" smtClean="0"/>
              <a:t>31/12/2018</a:t>
            </a:fld>
            <a:endParaRPr lang="nl-NL"/>
          </a:p>
        </p:txBody>
      </p:sp>
      <p:sp>
        <p:nvSpPr>
          <p:cNvPr id="8" name="Tijdelijke aanduiding voor voettekst 7"/>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9" name="Tijdelijke aanduiding voor dianummer 8"/>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18971708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424F90D4-EBB8-404A-91AB-348E85C77CFE}" type="datetime1">
              <a:rPr lang="nl-BE" smtClean="0"/>
              <a:t>31/12/2018</a:t>
            </a:fld>
            <a:endParaRPr lang="nl-NL"/>
          </a:p>
        </p:txBody>
      </p:sp>
      <p:sp>
        <p:nvSpPr>
          <p:cNvPr id="4" name="Tijdelijke aanduiding voor voettekst 3"/>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5" name="Tijdelijke aanduiding voor dianummer 4"/>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20613908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F7DC486-130E-934A-8B51-9ADFF30A8DC4}" type="datetime1">
              <a:rPr lang="nl-BE" smtClean="0"/>
              <a:t>31/12/2018</a:t>
            </a:fld>
            <a:endParaRPr lang="nl-NL"/>
          </a:p>
        </p:txBody>
      </p:sp>
      <p:sp>
        <p:nvSpPr>
          <p:cNvPr id="3" name="Tijdelijke aanduiding voor voettekst 2"/>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4" name="Tijdelijke aanduiding voor dianummer 3"/>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4414985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7C5EE7B-1082-DE44-8ED2-836554DAB190}" type="datetime1">
              <a:rPr lang="nl-BE" smtClean="0"/>
              <a:t>31/12/2018</a:t>
            </a:fld>
            <a:endParaRPr lang="nl-NL"/>
          </a:p>
        </p:txBody>
      </p:sp>
      <p:sp>
        <p:nvSpPr>
          <p:cNvPr id="6" name="Tijdelijke aanduiding voor voettekst 5"/>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7" name="Tijdelijke aanduiding voor dianummer 6"/>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7101126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DDDF4D68-D11C-3948-A3AF-490843F48312}" type="datetime1">
              <a:rPr lang="nl-BE" smtClean="0"/>
              <a:t>31/12/2018</a:t>
            </a:fld>
            <a:endParaRPr lang="nl-NL"/>
          </a:p>
        </p:txBody>
      </p:sp>
      <p:sp>
        <p:nvSpPr>
          <p:cNvPr id="6" name="Tijdelijke aanduiding voor voettekst 5"/>
          <p:cNvSpPr>
            <a:spLocks noGrp="1"/>
          </p:cNvSpPr>
          <p:nvPr>
            <p:ph type="ftr" sz="quarter" idx="11"/>
          </p:nvPr>
        </p:nvSpPr>
        <p:spPr/>
        <p:txBody>
          <a:bodyPr/>
          <a:lstStyle/>
          <a:p>
            <a:r>
              <a:rPr lang="nl-NL" smtClean="0"/>
              <a:t>Conferentie: Gezondheidsvaardigheden in de eerste lijn bevorderen – Fonds Daniël De Coninck – 20.11.2018</a:t>
            </a:r>
            <a:endParaRPr lang="nl-NL"/>
          </a:p>
        </p:txBody>
      </p:sp>
      <p:sp>
        <p:nvSpPr>
          <p:cNvPr id="7" name="Tijdelijke aanduiding voor dianummer 6"/>
          <p:cNvSpPr>
            <a:spLocks noGrp="1"/>
          </p:cNvSpPr>
          <p:nvPr>
            <p:ph type="sldNum" sz="quarter" idx="12"/>
          </p:nvPr>
        </p:nvSpPr>
        <p:spPr/>
        <p:txBody>
          <a:bodyPr/>
          <a:lstStyle/>
          <a:p>
            <a:fld id="{F27C2E97-0FA7-2E45-B097-1EC3CF18460B}" type="slidenum">
              <a:rPr lang="nl-NL" smtClean="0"/>
              <a:t>‹#›</a:t>
            </a:fld>
            <a:endParaRPr lang="nl-NL"/>
          </a:p>
        </p:txBody>
      </p:sp>
    </p:spTree>
    <p:extLst>
      <p:ext uri="{BB962C8B-B14F-4D97-AF65-F5344CB8AC3E}">
        <p14:creationId xmlns:p14="http://schemas.microsoft.com/office/powerpoint/2010/main" val="12968166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F119B-ED62-8F47-9F16-2AF1CE6E3010}" type="datetime1">
              <a:rPr lang="nl-BE" smtClean="0"/>
              <a:t>31/12/2018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Conferentie: Gezondheidsvaardigheden in de eerste lijn bevorderen – Fonds Dani</a:t>
            </a:r>
            <a:r>
              <a:rPr lang="nl-BE" smtClean="0"/>
              <a:t>ël De Coninck – 20.11.2018</a:t>
            </a:r>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C2E97-0FA7-2E45-B097-1EC3CF18460B}" type="slidenum">
              <a:rPr lang="nl-NL" smtClean="0"/>
              <a:t>‹#›</a:t>
            </a:fld>
            <a:endParaRPr lang="nl-NL"/>
          </a:p>
        </p:txBody>
      </p:sp>
    </p:spTree>
    <p:extLst>
      <p:ext uri="{BB962C8B-B14F-4D97-AF65-F5344CB8AC3E}">
        <p14:creationId xmlns:p14="http://schemas.microsoft.com/office/powerpoint/2010/main" val="80768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p:blipFill>
        <p:spPr>
          <a:xfrm>
            <a:off x="0" y="-8315036"/>
            <a:ext cx="12192000" cy="18288000"/>
          </a:xfrm>
          <a:prstGeom prst="rect">
            <a:avLst/>
          </a:prstGeom>
        </p:spPr>
      </p:pic>
      <p:sp>
        <p:nvSpPr>
          <p:cNvPr id="2" name="Titel 1"/>
          <p:cNvSpPr>
            <a:spLocks noGrp="1"/>
          </p:cNvSpPr>
          <p:nvPr>
            <p:ph type="ctrTitle"/>
          </p:nvPr>
        </p:nvSpPr>
        <p:spPr>
          <a:xfrm>
            <a:off x="1524000" y="1765299"/>
            <a:ext cx="9144000" cy="1744663"/>
          </a:xfrm>
          <a:solidFill>
            <a:schemeClr val="bg1">
              <a:lumMod val="95000"/>
              <a:alpha val="82000"/>
            </a:schemeClr>
          </a:solidFill>
        </p:spPr>
        <p:txBody>
          <a:bodyPr>
            <a:normAutofit/>
          </a:bodyPr>
          <a:lstStyle/>
          <a:p>
            <a:pPr>
              <a:defRPr b="0" i="0"/>
            </a:pPr>
            <a:r>
              <a:rPr lang="x-none" sz="4000" b="1" dirty="0"/>
              <a:t>Renforcer la littératie en santé :</a:t>
            </a:r>
            <a:r>
              <a:rPr lang="x-none" sz="4000" b="0" dirty="0"/>
              <a:t> </a:t>
            </a:r>
            <a:r>
              <a:rPr lang="x-none" sz="4000" b="1" dirty="0"/>
              <a:t>tirer les leçons de dix pratiques </a:t>
            </a:r>
            <a:br>
              <a:rPr lang="x-none" sz="4000" b="1" dirty="0"/>
            </a:br>
            <a:r>
              <a:rPr lang="x-none" sz="4000" b="1" dirty="0"/>
              <a:t>étrangères innovantes </a:t>
            </a:r>
          </a:p>
        </p:txBody>
      </p:sp>
      <p:sp>
        <p:nvSpPr>
          <p:cNvPr id="3" name="Ondertitel 2"/>
          <p:cNvSpPr>
            <a:spLocks noGrp="1"/>
          </p:cNvSpPr>
          <p:nvPr>
            <p:ph type="subTitle" idx="1"/>
          </p:nvPr>
        </p:nvSpPr>
        <p:spPr>
          <a:xfrm>
            <a:off x="1524000" y="3602038"/>
            <a:ext cx="9144000" cy="2205204"/>
          </a:xfrm>
          <a:solidFill>
            <a:schemeClr val="bg1">
              <a:lumMod val="95000"/>
            </a:schemeClr>
          </a:solidFill>
        </p:spPr>
        <p:txBody>
          <a:bodyPr>
            <a:normAutofit/>
          </a:bodyPr>
          <a:lstStyle/>
          <a:p>
            <a:pPr>
              <a:defRPr b="0" i="0"/>
            </a:pPr>
            <a:r>
              <a:rPr lang="x-none" i="1" dirty="0" smtClean="0"/>
              <a:t>Étude effectuée par Liesbeth Jenné et Philippe Vandenbroeck, </a:t>
            </a:r>
            <a:r>
              <a:rPr lang="x-none" dirty="0" smtClean="0"/>
              <a:t>shiftN</a:t>
            </a:r>
          </a:p>
          <a:p>
            <a:pPr>
              <a:defRPr b="0" i="0"/>
            </a:pPr>
            <a:r>
              <a:rPr lang="x-none" dirty="0" smtClean="0"/>
              <a:t>Commanditée par le </a:t>
            </a:r>
            <a:r>
              <a:rPr lang="x-none" i="1" dirty="0" smtClean="0"/>
              <a:t>Fonds </a:t>
            </a:r>
            <a:r>
              <a:rPr lang="fr-BE" i="1" dirty="0" smtClean="0"/>
              <a:t>Dr </a:t>
            </a:r>
            <a:r>
              <a:rPr lang="x-none" i="1" dirty="0" smtClean="0"/>
              <a:t>Daniël De Coninck </a:t>
            </a:r>
            <a:r>
              <a:rPr lang="x-none" dirty="0" smtClean="0"/>
              <a:t>et </a:t>
            </a:r>
            <a:br>
              <a:rPr lang="x-none" dirty="0" smtClean="0"/>
            </a:br>
            <a:r>
              <a:rPr lang="x-none" dirty="0" smtClean="0"/>
              <a:t>la </a:t>
            </a:r>
            <a:r>
              <a:rPr lang="x-none" i="1" dirty="0" smtClean="0"/>
              <a:t>Fondation Roi Baudouin</a:t>
            </a:r>
          </a:p>
          <a:p>
            <a:pPr>
              <a:defRPr b="0" i="0"/>
            </a:pPr>
            <a:r>
              <a:rPr lang="x-none" dirty="0" smtClean="0"/>
              <a:t>20 novembre 2018</a:t>
            </a:r>
          </a:p>
        </p:txBody>
      </p:sp>
    </p:spTree>
    <p:extLst>
      <p:ext uri="{BB962C8B-B14F-4D97-AF65-F5344CB8AC3E}">
        <p14:creationId xmlns:p14="http://schemas.microsoft.com/office/powerpoint/2010/main" val="20405971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a:stretch/>
        </p:blipFill>
        <p:spPr>
          <a:xfrm>
            <a:off x="838200" y="1690687"/>
            <a:ext cx="8606246" cy="4566421"/>
          </a:xfrm>
          <a:prstGeom prst="rect">
            <a:avLst/>
          </a:prstGeom>
          <a:ln>
            <a:solidFill>
              <a:schemeClr val="tx1"/>
            </a:solidFill>
          </a:ln>
        </p:spPr>
      </p:pic>
      <p:sp>
        <p:nvSpPr>
          <p:cNvPr id="2" name="Titel 1"/>
          <p:cNvSpPr>
            <a:spLocks noGrp="1"/>
          </p:cNvSpPr>
          <p:nvPr>
            <p:ph type="title"/>
          </p:nvPr>
        </p:nvSpPr>
        <p:spPr/>
        <p:txBody>
          <a:bodyPr/>
          <a:lstStyle/>
          <a:p>
            <a:pPr>
              <a:defRPr b="0" i="0"/>
            </a:pPr>
            <a:r>
              <a:rPr lang="x-none" b="1" dirty="0" smtClean="0"/>
              <a:t>1/ </a:t>
            </a:r>
            <a:r>
              <a:rPr lang="fr-FR" b="1" dirty="0" smtClean="0"/>
              <a:t>Ordonnance visuelle (France)</a:t>
            </a:r>
          </a:p>
        </p:txBody>
      </p:sp>
      <p:sp>
        <p:nvSpPr>
          <p:cNvPr id="3" name="Tekstvak 2"/>
          <p:cNvSpPr txBox="1"/>
          <p:nvPr/>
        </p:nvSpPr>
        <p:spPr>
          <a:xfrm>
            <a:off x="7134498" y="2043385"/>
            <a:ext cx="4227745" cy="2677656"/>
          </a:xfrm>
          <a:prstGeom prst="rect">
            <a:avLst/>
          </a:prstGeom>
          <a:solidFill>
            <a:srgbClr val="D4DCEF"/>
          </a:solidFill>
        </p:spPr>
        <p:txBody>
          <a:bodyPr wrap="square" rtlCol="0">
            <a:spAutoFit/>
          </a:bodyPr>
          <a:lstStyle/>
          <a:p>
            <a:pPr>
              <a:defRPr b="0" i="0"/>
            </a:pPr>
            <a:r>
              <a:rPr lang="fr-FR" sz="2800" b="1" dirty="0" smtClean="0"/>
              <a:t>Un moyen visuel simple permettant de ‘traduire’ 
des prescriptions médicales lorsque les personnes ne parlent pas français. </a:t>
            </a:r>
          </a:p>
        </p:txBody>
      </p:sp>
      <p:sp>
        <p:nvSpPr>
          <p:cNvPr id="5" name="Tijdelijke aanduiding voor voettekst 4"/>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6" name="Tijdelijke aanduiding voor dianummer 5"/>
          <p:cNvSpPr>
            <a:spLocks noGrp="1"/>
          </p:cNvSpPr>
          <p:nvPr>
            <p:ph type="sldNum" sz="quarter" idx="12"/>
          </p:nvPr>
        </p:nvSpPr>
        <p:spPr/>
        <p:txBody>
          <a:bodyPr/>
          <a:lstStyle/>
          <a:p>
            <a:pPr>
              <a:defRPr b="0" i="0"/>
            </a:pPr>
            <a:fld id="{424384F4-EC41-4D75-BE72-5B8FABF28459}" type="slidenum">
              <a:rPr lang="nl-NL" smtClean="0"/>
              <a:t>10</a:t>
            </a:fld>
            <a:endParaRPr lang="nl-NL" smtClean="0"/>
          </a:p>
        </p:txBody>
      </p:sp>
    </p:spTree>
    <p:extLst>
      <p:ext uri="{BB962C8B-B14F-4D97-AF65-F5344CB8AC3E}">
        <p14:creationId xmlns:p14="http://schemas.microsoft.com/office/powerpoint/2010/main" val="16956918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a:stretch/>
        </p:blipFill>
        <p:spPr>
          <a:xfrm>
            <a:off x="838199" y="1493901"/>
            <a:ext cx="9572897" cy="4750145"/>
          </a:xfrm>
          <a:prstGeom prst="rect">
            <a:avLst/>
          </a:prstGeom>
          <a:ln>
            <a:solidFill>
              <a:schemeClr val="tx1"/>
            </a:solidFill>
          </a:ln>
        </p:spPr>
      </p:pic>
      <p:sp>
        <p:nvSpPr>
          <p:cNvPr id="2" name="Titel 1"/>
          <p:cNvSpPr>
            <a:spLocks noGrp="1"/>
          </p:cNvSpPr>
          <p:nvPr>
            <p:ph type="title"/>
          </p:nvPr>
        </p:nvSpPr>
        <p:spPr>
          <a:xfrm>
            <a:off x="838200" y="365126"/>
            <a:ext cx="10515600" cy="838754"/>
          </a:xfrm>
        </p:spPr>
        <p:txBody>
          <a:bodyPr/>
          <a:lstStyle/>
          <a:p>
            <a:pPr>
              <a:defRPr b="0" i="0"/>
            </a:pPr>
            <a:r>
              <a:rPr lang="x-none" b="1" dirty="0" smtClean="0"/>
              <a:t>2</a:t>
            </a:r>
            <a:r>
              <a:rPr lang="x-none" b="1" smtClean="0"/>
              <a:t>/ </a:t>
            </a:r>
            <a:r>
              <a:rPr lang="fr-FR" b="1" dirty="0" smtClean="0"/>
              <a:t>Application </a:t>
            </a:r>
            <a:r>
              <a:rPr lang="fr-FR" b="1" dirty="0" err="1" smtClean="0"/>
              <a:t>SamenStarten</a:t>
            </a:r>
            <a:r>
              <a:rPr lang="fr-FR" b="1" dirty="0" smtClean="0"/>
              <a:t> (</a:t>
            </a:r>
            <a:r>
              <a:rPr lang="fr-FR" b="1" i="1" dirty="0" smtClean="0"/>
              <a:t>Pays-Bas)</a:t>
            </a:r>
            <a:endParaRPr lang="fr-FR" b="1" dirty="0" smtClean="0"/>
          </a:p>
        </p:txBody>
      </p:sp>
      <p:sp>
        <p:nvSpPr>
          <p:cNvPr id="3" name="Tekstvak 2"/>
          <p:cNvSpPr txBox="1"/>
          <p:nvPr/>
        </p:nvSpPr>
        <p:spPr>
          <a:xfrm>
            <a:off x="7964255" y="3017052"/>
            <a:ext cx="4227745" cy="3108543"/>
          </a:xfrm>
          <a:prstGeom prst="rect">
            <a:avLst/>
          </a:prstGeom>
          <a:solidFill>
            <a:srgbClr val="E5E460"/>
          </a:solidFill>
        </p:spPr>
        <p:txBody>
          <a:bodyPr wrap="square" rtlCol="0">
            <a:spAutoFit/>
          </a:bodyPr>
          <a:lstStyle/>
          <a:p>
            <a:pPr>
              <a:defRPr b="0" i="0"/>
            </a:pPr>
            <a:r>
              <a:rPr lang="fr-FR" sz="2800" b="1" dirty="0" smtClean="0"/>
              <a:t>Une application mise au point pour être utilisée dans les soins dispensés aux jeunes.</a:t>
            </a:r>
            <a:r>
              <a:rPr lang="fr-FR" sz="2800" b="0" dirty="0" smtClean="0"/>
              <a:t> </a:t>
            </a:r>
            <a:r>
              <a:rPr lang="fr-FR" sz="2800" b="1" dirty="0" smtClean="0"/>
              <a:t>L’application facilite l’entretien entre les professionnels et les parents de jeunes enfants. </a:t>
            </a:r>
          </a:p>
        </p:txBody>
      </p:sp>
      <p:sp>
        <p:nvSpPr>
          <p:cNvPr id="5" name="Tijdelijke aanduiding voor voettekst 4"/>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6" name="Tijdelijke aanduiding voor dianummer 5"/>
          <p:cNvSpPr>
            <a:spLocks noGrp="1"/>
          </p:cNvSpPr>
          <p:nvPr>
            <p:ph type="sldNum" sz="quarter" idx="12"/>
          </p:nvPr>
        </p:nvSpPr>
        <p:spPr/>
        <p:txBody>
          <a:bodyPr/>
          <a:lstStyle/>
          <a:p>
            <a:pPr>
              <a:defRPr b="0" i="0"/>
            </a:pPr>
            <a:fld id="{79A79AAF-2A4E-46BF-B33F-7385A4882DDC}" type="slidenum">
              <a:rPr lang="nl-NL" smtClean="0"/>
              <a:t>11</a:t>
            </a:fld>
            <a:endParaRPr lang="nl-NL" smtClean="0"/>
          </a:p>
        </p:txBody>
      </p:sp>
    </p:spTree>
    <p:extLst>
      <p:ext uri="{BB962C8B-B14F-4D97-AF65-F5344CB8AC3E}">
        <p14:creationId xmlns:p14="http://schemas.microsoft.com/office/powerpoint/2010/main" val="19592214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25475"/>
          </a:xfrm>
        </p:spPr>
        <p:txBody>
          <a:bodyPr/>
          <a:lstStyle/>
          <a:p>
            <a:pPr>
              <a:defRPr b="0" i="0"/>
            </a:pPr>
            <a:r>
              <a:rPr lang="x-none" b="1" dirty="0" smtClean="0"/>
              <a:t>3/ </a:t>
            </a:r>
            <a:r>
              <a:rPr lang="x-none" b="1" smtClean="0"/>
              <a:t>Ambuflex (</a:t>
            </a:r>
            <a:r>
              <a:rPr lang="fr-FR" b="1" dirty="0" smtClean="0"/>
              <a:t>Danemark</a:t>
            </a:r>
            <a:r>
              <a:rPr lang="x-none" b="1" dirty="0" smtClean="0"/>
              <a:t>)</a:t>
            </a:r>
          </a:p>
        </p:txBody>
      </p:sp>
      <p:pic>
        <p:nvPicPr>
          <p:cNvPr id="5" name="Afbeelding 4"/>
          <p:cNvPicPr/>
          <p:nvPr/>
        </p:nvPicPr>
        <p:blipFill>
          <a:blip r:embed="rId2"/>
          <a:stretch/>
        </p:blipFill>
        <p:spPr>
          <a:xfrm>
            <a:off x="944607" y="1478234"/>
            <a:ext cx="8826409" cy="4948692"/>
          </a:xfrm>
          <a:prstGeom prst="rect">
            <a:avLst/>
          </a:prstGeom>
        </p:spPr>
      </p:pic>
      <p:sp>
        <p:nvSpPr>
          <p:cNvPr id="4" name="Tekstvak 3"/>
          <p:cNvSpPr txBox="1"/>
          <p:nvPr/>
        </p:nvSpPr>
        <p:spPr>
          <a:xfrm>
            <a:off x="7512230" y="2970848"/>
            <a:ext cx="4526612" cy="2654412"/>
          </a:xfrm>
          <a:prstGeom prst="rect">
            <a:avLst/>
          </a:prstGeom>
          <a:solidFill>
            <a:srgbClr val="F8F09B"/>
          </a:solidFill>
        </p:spPr>
        <p:txBody>
          <a:bodyPr wrap="square" rtlCol="0">
            <a:spAutoFit/>
          </a:bodyPr>
          <a:lstStyle/>
          <a:p>
            <a:pPr>
              <a:defRPr b="0" i="0"/>
            </a:pPr>
            <a:r>
              <a:rPr lang="fr-FR" sz="2800" b="1" dirty="0" smtClean="0"/>
              <a:t>Un système en ligne grâce auquel les patients atteints d’une maladie chronique partagent les données concernant leur santé avec leur équipe soignante.</a:t>
            </a:r>
            <a:r>
              <a:rPr lang="fr-FR" sz="2800" b="0" dirty="0" smtClean="0"/>
              <a:t> </a:t>
            </a:r>
          </a:p>
        </p:txBody>
      </p:sp>
      <p:sp>
        <p:nvSpPr>
          <p:cNvPr id="6" name="Tijdelijke aanduiding voor voettekst 5"/>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7" name="Tijdelijke aanduiding voor dianummer 6"/>
          <p:cNvSpPr>
            <a:spLocks noGrp="1"/>
          </p:cNvSpPr>
          <p:nvPr>
            <p:ph type="sldNum" sz="quarter" idx="12"/>
          </p:nvPr>
        </p:nvSpPr>
        <p:spPr/>
        <p:txBody>
          <a:bodyPr/>
          <a:lstStyle/>
          <a:p>
            <a:pPr>
              <a:defRPr b="0" i="0"/>
            </a:pPr>
            <a:fld id="{EC0C3BE1-1387-47C2-8F48-A09E9F3DADB3}" type="slidenum">
              <a:rPr lang="nl-NL" smtClean="0"/>
              <a:t>12</a:t>
            </a:fld>
            <a:endParaRPr lang="nl-NL" smtClean="0"/>
          </a:p>
        </p:txBody>
      </p:sp>
    </p:spTree>
    <p:extLst>
      <p:ext uri="{BB962C8B-B14F-4D97-AF65-F5344CB8AC3E}">
        <p14:creationId xmlns:p14="http://schemas.microsoft.com/office/powerpoint/2010/main" val="2003997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p:nvPr/>
        </p:nvPicPr>
        <p:blipFill>
          <a:blip r:embed="rId2"/>
          <a:stretch/>
        </p:blipFill>
        <p:spPr>
          <a:xfrm>
            <a:off x="961752" y="1482815"/>
            <a:ext cx="8456568" cy="4904921"/>
          </a:xfrm>
          <a:prstGeom prst="rect">
            <a:avLst/>
          </a:prstGeom>
        </p:spPr>
      </p:pic>
      <p:sp>
        <p:nvSpPr>
          <p:cNvPr id="2" name="Titel 1"/>
          <p:cNvSpPr>
            <a:spLocks noGrp="1"/>
          </p:cNvSpPr>
          <p:nvPr>
            <p:ph type="title"/>
          </p:nvPr>
        </p:nvSpPr>
        <p:spPr>
          <a:xfrm>
            <a:off x="838200" y="365126"/>
            <a:ext cx="10515600" cy="557970"/>
          </a:xfrm>
        </p:spPr>
        <p:txBody>
          <a:bodyPr>
            <a:normAutofit fontScale="90000"/>
          </a:bodyPr>
          <a:lstStyle/>
          <a:p>
            <a:pPr>
              <a:defRPr b="0" i="0"/>
            </a:pPr>
            <a:r>
              <a:rPr lang="x-none" b="1" dirty="0" smtClean="0"/>
              <a:t>4/ The Health Literacy </a:t>
            </a:r>
            <a:r>
              <a:rPr lang="x-none" b="1" smtClean="0"/>
              <a:t>Place (</a:t>
            </a:r>
            <a:r>
              <a:rPr lang="fr-FR" b="1" dirty="0" smtClean="0"/>
              <a:t>Royaume-Uni, Écosse)</a:t>
            </a:r>
          </a:p>
        </p:txBody>
      </p:sp>
      <p:sp>
        <p:nvSpPr>
          <p:cNvPr id="4" name="Tekstvak 3"/>
          <p:cNvSpPr txBox="1"/>
          <p:nvPr/>
        </p:nvSpPr>
        <p:spPr>
          <a:xfrm>
            <a:off x="7114904" y="4420826"/>
            <a:ext cx="4851655" cy="2246769"/>
          </a:xfrm>
          <a:prstGeom prst="rect">
            <a:avLst/>
          </a:prstGeom>
          <a:solidFill>
            <a:srgbClr val="D4DCEF"/>
          </a:solidFill>
        </p:spPr>
        <p:txBody>
          <a:bodyPr wrap="square" rtlCol="0">
            <a:spAutoFit/>
          </a:bodyPr>
          <a:lstStyle/>
          <a:p>
            <a:pPr>
              <a:defRPr b="0" i="0"/>
            </a:pPr>
            <a:r>
              <a:rPr lang="fr-FR" sz="2800" b="1" dirty="0" smtClean="0"/>
              <a:t>Un portail d’information en ligne sur la littératie en santé. Il s’adresse exclusivement aux personnes actives dans le secteur de la santé.</a:t>
            </a:r>
            <a:r>
              <a:rPr lang="fr-FR" sz="2800" b="0" dirty="0" smtClean="0"/>
              <a:t> </a:t>
            </a:r>
          </a:p>
        </p:txBody>
      </p:sp>
      <p:pic>
        <p:nvPicPr>
          <p:cNvPr id="6" name="Afbeelding 5"/>
          <p:cNvPicPr/>
          <p:nvPr/>
        </p:nvPicPr>
        <p:blipFill>
          <a:blip r:embed="rId3"/>
          <a:stretch/>
        </p:blipFill>
        <p:spPr>
          <a:xfrm>
            <a:off x="9222377" y="1202955"/>
            <a:ext cx="1776549" cy="2938011"/>
          </a:xfrm>
          <a:prstGeom prst="rect">
            <a:avLst/>
          </a:prstGeom>
          <a:ln>
            <a:solidFill>
              <a:schemeClr val="tx1"/>
            </a:solidFill>
          </a:ln>
        </p:spPr>
      </p:pic>
      <p:sp>
        <p:nvSpPr>
          <p:cNvPr id="7" name="Tijdelijke aanduiding voor voettekst 6"/>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8" name="Tijdelijke aanduiding voor dianummer 7"/>
          <p:cNvSpPr>
            <a:spLocks noGrp="1"/>
          </p:cNvSpPr>
          <p:nvPr>
            <p:ph type="sldNum" sz="quarter" idx="12"/>
          </p:nvPr>
        </p:nvSpPr>
        <p:spPr/>
        <p:txBody>
          <a:bodyPr/>
          <a:lstStyle/>
          <a:p>
            <a:pPr>
              <a:defRPr b="0" i="0"/>
            </a:pPr>
            <a:fld id="{0C0898AC-A608-4D28-B1AD-864FC6C6818F}" type="slidenum">
              <a:rPr lang="nl-NL" smtClean="0"/>
              <a:t>13</a:t>
            </a:fld>
            <a:endParaRPr lang="nl-NL" dirty="0" smtClean="0"/>
          </a:p>
        </p:txBody>
      </p:sp>
    </p:spTree>
    <p:extLst>
      <p:ext uri="{BB962C8B-B14F-4D97-AF65-F5344CB8AC3E}">
        <p14:creationId xmlns:p14="http://schemas.microsoft.com/office/powerpoint/2010/main" val="15631655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51394"/>
          </a:xfrm>
        </p:spPr>
        <p:txBody>
          <a:bodyPr/>
          <a:lstStyle/>
          <a:p>
            <a:pPr>
              <a:defRPr b="0" i="0"/>
            </a:pPr>
            <a:r>
              <a:rPr lang="x-none" b="1" smtClean="0"/>
              <a:t>5/ Discutons Santé (Canada)</a:t>
            </a:r>
          </a:p>
        </p:txBody>
      </p:sp>
      <p:sp>
        <p:nvSpPr>
          <p:cNvPr id="4" name="Tekstvak 3"/>
          <p:cNvSpPr txBox="1"/>
          <p:nvPr/>
        </p:nvSpPr>
        <p:spPr>
          <a:xfrm>
            <a:off x="6810104" y="1599248"/>
            <a:ext cx="4851655" cy="4790146"/>
          </a:xfrm>
          <a:prstGeom prst="rect">
            <a:avLst/>
          </a:prstGeom>
          <a:solidFill>
            <a:srgbClr val="E5E460"/>
          </a:solidFill>
        </p:spPr>
        <p:txBody>
          <a:bodyPr wrap="square" rtlCol="0">
            <a:spAutoFit/>
          </a:bodyPr>
          <a:lstStyle/>
          <a:p>
            <a:pPr>
              <a:defRPr b="0" i="0"/>
            </a:pPr>
            <a:r>
              <a:rPr lang="fr-FR" sz="2800" b="1" dirty="0" smtClean="0"/>
              <a:t>Un site internet francophone qui veut améliorer la communication entre le soignant et le patient, d’une part, en offrant aux patients des outils leur permettant de mieux se préparer à une consultation et, d’autre part, en proposant une formation et des informations aux professionnels.</a:t>
            </a:r>
            <a:r>
              <a:rPr lang="fr-FR" sz="2800" b="0" dirty="0" smtClean="0"/>
              <a:t> </a:t>
            </a:r>
          </a:p>
        </p:txBody>
      </p:sp>
      <p:pic>
        <p:nvPicPr>
          <p:cNvPr id="5" name="Afbeelding 4"/>
          <p:cNvPicPr/>
          <p:nvPr/>
        </p:nvPicPr>
        <p:blipFill>
          <a:blip r:embed="rId2"/>
          <a:stretch/>
        </p:blipFill>
        <p:spPr>
          <a:xfrm>
            <a:off x="943792" y="1372416"/>
            <a:ext cx="5760720" cy="5314950"/>
          </a:xfrm>
          <a:prstGeom prst="rect">
            <a:avLst/>
          </a:prstGeom>
          <a:ln>
            <a:solidFill>
              <a:schemeClr val="tx1"/>
            </a:solidFill>
          </a:ln>
        </p:spPr>
      </p:pic>
      <p:sp>
        <p:nvSpPr>
          <p:cNvPr id="6" name="Tijdelijke aanduiding voor voettekst 5"/>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7" name="Tijdelijke aanduiding voor dianummer 6"/>
          <p:cNvSpPr>
            <a:spLocks noGrp="1"/>
          </p:cNvSpPr>
          <p:nvPr>
            <p:ph type="sldNum" sz="quarter" idx="12"/>
          </p:nvPr>
        </p:nvSpPr>
        <p:spPr/>
        <p:txBody>
          <a:bodyPr/>
          <a:lstStyle/>
          <a:p>
            <a:pPr>
              <a:defRPr b="0" i="0"/>
            </a:pPr>
            <a:fld id="{02E8D557-FD13-47F4-B94B-9E505C90E977}" type="slidenum">
              <a:rPr lang="nl-NL" smtClean="0"/>
              <a:t>14</a:t>
            </a:fld>
            <a:endParaRPr lang="nl-NL" smtClean="0"/>
          </a:p>
        </p:txBody>
      </p:sp>
    </p:spTree>
    <p:extLst>
      <p:ext uri="{BB962C8B-B14F-4D97-AF65-F5344CB8AC3E}">
        <p14:creationId xmlns:p14="http://schemas.microsoft.com/office/powerpoint/2010/main" val="6791978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a:stretch/>
        </p:blipFill>
        <p:spPr>
          <a:xfrm>
            <a:off x="2878999" y="1416368"/>
            <a:ext cx="9112703" cy="5258752"/>
          </a:xfrm>
          <a:prstGeom prst="rect">
            <a:avLst/>
          </a:prstGeom>
        </p:spPr>
      </p:pic>
      <p:sp>
        <p:nvSpPr>
          <p:cNvPr id="2" name="Titel 1"/>
          <p:cNvSpPr>
            <a:spLocks noGrp="1"/>
          </p:cNvSpPr>
          <p:nvPr>
            <p:ph type="title"/>
          </p:nvPr>
        </p:nvSpPr>
        <p:spPr>
          <a:xfrm>
            <a:off x="838200" y="365125"/>
            <a:ext cx="10515600" cy="650875"/>
          </a:xfrm>
        </p:spPr>
        <p:txBody>
          <a:bodyPr/>
          <a:lstStyle/>
          <a:p>
            <a:pPr>
              <a:defRPr b="0" i="0"/>
            </a:pPr>
            <a:r>
              <a:rPr lang="x-none" b="1" dirty="0" smtClean="0"/>
              <a:t>6/ Healthtalk.org (R</a:t>
            </a:r>
            <a:r>
              <a:rPr lang="fr-FR" b="1" dirty="0" err="1" smtClean="0"/>
              <a:t>oyaume-Uni</a:t>
            </a:r>
            <a:r>
              <a:rPr lang="x-none" b="1" dirty="0" smtClean="0"/>
              <a:t>)</a:t>
            </a:r>
          </a:p>
        </p:txBody>
      </p:sp>
      <p:sp>
        <p:nvSpPr>
          <p:cNvPr id="3" name="Tekstvak 2"/>
          <p:cNvSpPr txBox="1"/>
          <p:nvPr/>
        </p:nvSpPr>
        <p:spPr>
          <a:xfrm>
            <a:off x="265611" y="2422208"/>
            <a:ext cx="4851655" cy="4401205"/>
          </a:xfrm>
          <a:prstGeom prst="rect">
            <a:avLst/>
          </a:prstGeom>
          <a:solidFill>
            <a:srgbClr val="E5E460"/>
          </a:solidFill>
        </p:spPr>
        <p:txBody>
          <a:bodyPr wrap="square" rtlCol="0">
            <a:spAutoFit/>
          </a:bodyPr>
          <a:lstStyle/>
          <a:p>
            <a:pPr>
              <a:defRPr b="0" i="0"/>
            </a:pPr>
            <a:r>
              <a:rPr lang="fr-FR" sz="2800" b="1" dirty="0" smtClean="0"/>
              <a:t>Un site internet où les patients trouvent des informations sur le vécu propre aux différentes maladies.</a:t>
            </a:r>
            <a:r>
              <a:rPr lang="fr-FR" sz="2800" b="0" dirty="0" smtClean="0"/>
              <a:t> </a:t>
            </a:r>
            <a:r>
              <a:rPr lang="fr-FR" sz="2800" b="1" dirty="0" smtClean="0"/>
              <a:t>Ces informations sont principalement mises à disposition sous forme de petits films présentant des interviews de patients qui évoquent leur propre expérience.</a:t>
            </a:r>
            <a:r>
              <a:rPr lang="fr-FR" sz="2800" b="0" dirty="0" smtClean="0"/>
              <a:t> </a:t>
            </a:r>
          </a:p>
        </p:txBody>
      </p:sp>
      <p:sp>
        <p:nvSpPr>
          <p:cNvPr id="5" name="Tijdelijke aanduiding voor voettekst 4"/>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6" name="Tijdelijke aanduiding voor dianummer 5"/>
          <p:cNvSpPr>
            <a:spLocks noGrp="1"/>
          </p:cNvSpPr>
          <p:nvPr>
            <p:ph type="sldNum" sz="quarter" idx="12"/>
          </p:nvPr>
        </p:nvSpPr>
        <p:spPr/>
        <p:txBody>
          <a:bodyPr/>
          <a:lstStyle/>
          <a:p>
            <a:pPr>
              <a:defRPr b="0" i="0"/>
            </a:pPr>
            <a:fld id="{BF186AC4-EA3A-4246-9708-284D6D126901}" type="slidenum">
              <a:rPr lang="nl-NL" smtClean="0"/>
              <a:t>15</a:t>
            </a:fld>
            <a:endParaRPr lang="nl-NL" smtClean="0"/>
          </a:p>
        </p:txBody>
      </p:sp>
    </p:spTree>
    <p:extLst>
      <p:ext uri="{BB962C8B-B14F-4D97-AF65-F5344CB8AC3E}">
        <p14:creationId xmlns:p14="http://schemas.microsoft.com/office/powerpoint/2010/main" val="21075265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27075"/>
          </a:xfrm>
        </p:spPr>
        <p:txBody>
          <a:bodyPr/>
          <a:lstStyle/>
          <a:p>
            <a:pPr>
              <a:defRPr b="0" i="0"/>
            </a:pPr>
            <a:r>
              <a:rPr lang="x-none" b="1" dirty="0" smtClean="0"/>
              <a:t>7/ </a:t>
            </a:r>
            <a:r>
              <a:rPr lang="x-none" b="1" smtClean="0"/>
              <a:t>MigesPlus (</a:t>
            </a:r>
            <a:r>
              <a:rPr lang="fr-FR" b="1" dirty="0" smtClean="0"/>
              <a:t>Suisse</a:t>
            </a:r>
            <a:r>
              <a:rPr lang="x-none" b="1" dirty="0" smtClean="0"/>
              <a:t>)</a:t>
            </a:r>
          </a:p>
        </p:txBody>
      </p:sp>
      <p:sp>
        <p:nvSpPr>
          <p:cNvPr id="3" name="Tekstvak 2"/>
          <p:cNvSpPr txBox="1"/>
          <p:nvPr/>
        </p:nvSpPr>
        <p:spPr>
          <a:xfrm>
            <a:off x="383177" y="1698808"/>
            <a:ext cx="4851655" cy="4401205"/>
          </a:xfrm>
          <a:prstGeom prst="rect">
            <a:avLst/>
          </a:prstGeom>
          <a:solidFill>
            <a:srgbClr val="F8F09B"/>
          </a:solidFill>
        </p:spPr>
        <p:txBody>
          <a:bodyPr wrap="square" rtlCol="0">
            <a:spAutoFit/>
          </a:bodyPr>
          <a:lstStyle/>
          <a:p>
            <a:pPr>
              <a:defRPr b="0" i="0"/>
            </a:pPr>
            <a:r>
              <a:rPr lang="fr-FR" sz="2800" b="1" dirty="0" smtClean="0"/>
              <a:t>Un portail qui veut contribuer à l’égalité des chances dans le domaine de la santé, surtout pour les personnes issues de l’immigration.</a:t>
            </a:r>
            <a:r>
              <a:rPr lang="fr-FR" sz="2800" b="0" dirty="0" smtClean="0"/>
              <a:t> </a:t>
            </a:r>
            <a:r>
              <a:rPr lang="fr-FR" sz="2800" b="1" dirty="0" smtClean="0"/>
              <a:t>Le portail s’adresse aux demandeurs de soins, aux soignants et aux organisations de santé qui ont des contacts avec le groupe cible.</a:t>
            </a:r>
            <a:r>
              <a:rPr lang="fr-FR" sz="2800" b="0" dirty="0" smtClean="0"/>
              <a:t> </a:t>
            </a:r>
            <a:endParaRPr lang="fr-FR" sz="2800" b="1" dirty="0" smtClean="0"/>
          </a:p>
        </p:txBody>
      </p:sp>
      <p:pic>
        <p:nvPicPr>
          <p:cNvPr id="4" name="Afbeelding 3"/>
          <p:cNvPicPr/>
          <p:nvPr/>
        </p:nvPicPr>
        <p:blipFill>
          <a:blip r:embed="rId2"/>
          <a:stretch/>
        </p:blipFill>
        <p:spPr>
          <a:xfrm>
            <a:off x="5411015" y="1698807"/>
            <a:ext cx="6254115" cy="4401205"/>
          </a:xfrm>
          <a:prstGeom prst="rect">
            <a:avLst/>
          </a:prstGeom>
          <a:ln>
            <a:solidFill>
              <a:schemeClr val="tx1"/>
            </a:solidFill>
          </a:ln>
        </p:spPr>
      </p:pic>
      <p:sp>
        <p:nvSpPr>
          <p:cNvPr id="5" name="Tijdelijke aanduiding voor voettekst 4"/>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6" name="Tijdelijke aanduiding voor dianummer 5"/>
          <p:cNvSpPr>
            <a:spLocks noGrp="1"/>
          </p:cNvSpPr>
          <p:nvPr>
            <p:ph type="sldNum" sz="quarter" idx="12"/>
          </p:nvPr>
        </p:nvSpPr>
        <p:spPr/>
        <p:txBody>
          <a:bodyPr/>
          <a:lstStyle/>
          <a:p>
            <a:pPr>
              <a:defRPr b="0" i="0"/>
            </a:pPr>
            <a:fld id="{1191F219-AB70-4461-BDB6-A5B1863D6768}" type="slidenum">
              <a:rPr lang="nl-NL" smtClean="0"/>
              <a:t>16</a:t>
            </a:fld>
            <a:endParaRPr lang="nl-NL" smtClean="0"/>
          </a:p>
        </p:txBody>
      </p:sp>
    </p:spTree>
    <p:extLst>
      <p:ext uri="{BB962C8B-B14F-4D97-AF65-F5344CB8AC3E}">
        <p14:creationId xmlns:p14="http://schemas.microsoft.com/office/powerpoint/2010/main" val="18583618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52475"/>
          </a:xfrm>
        </p:spPr>
        <p:txBody>
          <a:bodyPr>
            <a:normAutofit fontScale="90000"/>
          </a:bodyPr>
          <a:lstStyle/>
          <a:p>
            <a:pPr>
              <a:defRPr b="0" i="0"/>
            </a:pPr>
            <a:r>
              <a:rPr lang="x-none" b="1" dirty="0" smtClean="0"/>
              <a:t>8/ Gesund und Aktiv </a:t>
            </a:r>
            <a:r>
              <a:rPr lang="x-none" b="1" smtClean="0"/>
              <a:t>leben (</a:t>
            </a:r>
            <a:r>
              <a:rPr lang="fr-FR" b="1" dirty="0" smtClean="0"/>
              <a:t>Allemagne-Autriche-Suisse</a:t>
            </a:r>
            <a:r>
              <a:rPr lang="x-none" b="1" dirty="0" smtClean="0"/>
              <a:t>)	</a:t>
            </a:r>
          </a:p>
        </p:txBody>
      </p:sp>
      <p:sp>
        <p:nvSpPr>
          <p:cNvPr id="3" name="Tekstvak 2"/>
          <p:cNvSpPr txBox="1"/>
          <p:nvPr/>
        </p:nvSpPr>
        <p:spPr>
          <a:xfrm>
            <a:off x="6751318" y="1541417"/>
            <a:ext cx="4851655" cy="3970318"/>
          </a:xfrm>
          <a:prstGeom prst="rect">
            <a:avLst/>
          </a:prstGeom>
          <a:solidFill>
            <a:srgbClr val="D4DCEF"/>
          </a:solidFill>
        </p:spPr>
        <p:txBody>
          <a:bodyPr wrap="square" rtlCol="0">
            <a:spAutoFit/>
          </a:bodyPr>
          <a:lstStyle/>
          <a:p>
            <a:pPr>
              <a:defRPr b="0" i="0"/>
            </a:pPr>
            <a:r>
              <a:rPr lang="fr-FR" sz="2800" b="1" dirty="0" smtClean="0"/>
              <a:t>Un cours visant à aider les patients atteints d’une maladie chronique et leurs proches à mener une vie saine, consciente et active. Le cours est basé sur le programme d’autogestion des maladies chroniques de l’Université de Stanford. </a:t>
            </a:r>
          </a:p>
        </p:txBody>
      </p:sp>
      <p:pic>
        <p:nvPicPr>
          <p:cNvPr id="4" name="Afbeelding 3"/>
          <p:cNvPicPr/>
          <p:nvPr/>
        </p:nvPicPr>
        <p:blipFill>
          <a:blip r:embed="rId2"/>
          <a:stretch/>
        </p:blipFill>
        <p:spPr>
          <a:xfrm>
            <a:off x="979712" y="1541417"/>
            <a:ext cx="5630093" cy="6492240"/>
          </a:xfrm>
          <a:prstGeom prst="rect">
            <a:avLst/>
          </a:prstGeom>
          <a:ln>
            <a:solidFill>
              <a:schemeClr val="tx1"/>
            </a:solidFill>
          </a:ln>
        </p:spPr>
      </p:pic>
      <p:sp>
        <p:nvSpPr>
          <p:cNvPr id="5" name="Tijdelijke aanduiding voor voettekst 4"/>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6" name="Tijdelijke aanduiding voor dianummer 5"/>
          <p:cNvSpPr>
            <a:spLocks noGrp="1"/>
          </p:cNvSpPr>
          <p:nvPr>
            <p:ph type="sldNum" sz="quarter" idx="12"/>
          </p:nvPr>
        </p:nvSpPr>
        <p:spPr/>
        <p:txBody>
          <a:bodyPr/>
          <a:lstStyle/>
          <a:p>
            <a:pPr>
              <a:defRPr b="0" i="0"/>
            </a:pPr>
            <a:fld id="{A884C408-D2DB-427C-8691-51BF5E7D70B8}" type="slidenum">
              <a:rPr lang="nl-NL" smtClean="0"/>
              <a:t>17</a:t>
            </a:fld>
            <a:endParaRPr lang="nl-NL" smtClean="0"/>
          </a:p>
        </p:txBody>
      </p:sp>
    </p:spTree>
    <p:extLst>
      <p:ext uri="{BB962C8B-B14F-4D97-AF65-F5344CB8AC3E}">
        <p14:creationId xmlns:p14="http://schemas.microsoft.com/office/powerpoint/2010/main" val="15861850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16234"/>
          </a:xfrm>
        </p:spPr>
        <p:txBody>
          <a:bodyPr/>
          <a:lstStyle/>
          <a:p>
            <a:pPr>
              <a:defRPr b="0" i="0"/>
            </a:pPr>
            <a:r>
              <a:rPr lang="x-none" b="1" dirty="0" smtClean="0"/>
              <a:t>9/ Health Literacy for </a:t>
            </a:r>
            <a:r>
              <a:rPr lang="x-none" b="1" smtClean="0"/>
              <a:t>All (</a:t>
            </a:r>
            <a:r>
              <a:rPr lang="fr-FR" b="1" dirty="0" smtClean="0"/>
              <a:t>Autriche</a:t>
            </a:r>
            <a:r>
              <a:rPr lang="x-none" b="1" dirty="0" smtClean="0"/>
              <a:t>)</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p:blipFill>
        <p:spPr>
          <a:xfrm>
            <a:off x="4206239" y="1453053"/>
            <a:ext cx="7798091" cy="5197047"/>
          </a:xfrm>
          <a:prstGeom prst="rect">
            <a:avLst/>
          </a:prstGeom>
        </p:spPr>
      </p:pic>
      <p:sp>
        <p:nvSpPr>
          <p:cNvPr id="3" name="Tekstvak 2"/>
          <p:cNvSpPr txBox="1"/>
          <p:nvPr/>
        </p:nvSpPr>
        <p:spPr>
          <a:xfrm>
            <a:off x="579121" y="4268774"/>
            <a:ext cx="4851655" cy="2227265"/>
          </a:xfrm>
          <a:prstGeom prst="rect">
            <a:avLst/>
          </a:prstGeom>
          <a:solidFill>
            <a:srgbClr val="E5E460"/>
          </a:solidFill>
        </p:spPr>
        <p:txBody>
          <a:bodyPr wrap="square" rtlCol="0">
            <a:spAutoFit/>
          </a:bodyPr>
          <a:lstStyle/>
          <a:p>
            <a:pPr>
              <a:defRPr b="0" i="0"/>
            </a:pPr>
            <a:r>
              <a:rPr lang="fr-FR" sz="2800" b="1" dirty="0" smtClean="0"/>
              <a:t>Un projet qui va à la rencontre des migrants de la ville de Graz pour renforcer leurs compétences en matière de santé.</a:t>
            </a:r>
            <a:r>
              <a:rPr lang="fr-FR" sz="2800" b="0" dirty="0" smtClean="0"/>
              <a:t> </a:t>
            </a:r>
          </a:p>
        </p:txBody>
      </p:sp>
      <p:sp>
        <p:nvSpPr>
          <p:cNvPr id="6" name="Tijdelijke aanduiding voor voettekst 5"/>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7" name="Tijdelijke aanduiding voor dianummer 6"/>
          <p:cNvSpPr>
            <a:spLocks noGrp="1"/>
          </p:cNvSpPr>
          <p:nvPr>
            <p:ph type="sldNum" sz="quarter" idx="12"/>
          </p:nvPr>
        </p:nvSpPr>
        <p:spPr/>
        <p:txBody>
          <a:bodyPr/>
          <a:lstStyle/>
          <a:p>
            <a:pPr>
              <a:defRPr b="0" i="0"/>
            </a:pPr>
            <a:fld id="{99C94E21-1E13-47F8-8A1D-2430E00832FF}" type="slidenum">
              <a:rPr lang="nl-NL" smtClean="0"/>
              <a:t>18</a:t>
            </a:fld>
            <a:endParaRPr lang="nl-NL" smtClean="0"/>
          </a:p>
        </p:txBody>
      </p:sp>
    </p:spTree>
    <p:extLst>
      <p:ext uri="{BB962C8B-B14F-4D97-AF65-F5344CB8AC3E}">
        <p14:creationId xmlns:p14="http://schemas.microsoft.com/office/powerpoint/2010/main" val="12646718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65175"/>
          </a:xfrm>
        </p:spPr>
        <p:txBody>
          <a:bodyPr/>
          <a:lstStyle/>
          <a:p>
            <a:pPr>
              <a:defRPr b="0" i="0"/>
            </a:pPr>
            <a:r>
              <a:rPr lang="x-none" b="1" dirty="0" smtClean="0"/>
              <a:t>10/ Off the </a:t>
            </a:r>
            <a:r>
              <a:rPr lang="x-none" b="1" smtClean="0"/>
              <a:t>Record (</a:t>
            </a:r>
            <a:r>
              <a:rPr lang="fr-FR" b="1" dirty="0" smtClean="0"/>
              <a:t>Royaume-Uni</a:t>
            </a:r>
            <a:r>
              <a:rPr lang="x-none" b="1" dirty="0" smtClean="0"/>
              <a:t>)</a:t>
            </a:r>
          </a:p>
        </p:txBody>
      </p:sp>
      <p:pic>
        <p:nvPicPr>
          <p:cNvPr id="2050" name="Picture 2" descr="fbeeldingsresultaat voor off the record bristol"/>
          <p:cNvPicPr>
            <a:picLocks noChangeAspect="1" noChangeArrowheads="1"/>
          </p:cNvPicPr>
          <p:nvPr/>
        </p:nvPicPr>
        <p:blipFill>
          <a:blip r:embed="rId2">
            <a:extLst>
              <a:ext uri="{28A0092B-C50C-407E-A947-70E740481C1C}">
                <a14:useLocalDpi xmlns:a14="http://schemas.microsoft.com/office/drawing/2010/main" val="0"/>
              </a:ext>
            </a:extLst>
          </a:blip>
          <a:stretch/>
        </p:blipFill>
        <p:spPr>
          <a:xfrm>
            <a:off x="981891" y="1240971"/>
            <a:ext cx="8210006" cy="547333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6901543" y="1043633"/>
            <a:ext cx="4851655" cy="1372972"/>
          </a:xfrm>
          <a:prstGeom prst="rect">
            <a:avLst/>
          </a:prstGeom>
          <a:solidFill>
            <a:srgbClr val="F8F09B"/>
          </a:solidFill>
        </p:spPr>
        <p:txBody>
          <a:bodyPr wrap="square" rtlCol="0">
            <a:spAutoFit/>
          </a:bodyPr>
          <a:lstStyle/>
          <a:p>
            <a:pPr>
              <a:defRPr b="0" i="0"/>
            </a:pPr>
            <a:r>
              <a:rPr lang="fr-FR" sz="2800" b="1" dirty="0" smtClean="0"/>
              <a:t>Un projet émancipatoire qui veut améliorer la santé mentale des jeunes à Bristol. </a:t>
            </a:r>
          </a:p>
        </p:txBody>
      </p:sp>
      <p:sp>
        <p:nvSpPr>
          <p:cNvPr id="5" name="Tijdelijke aanduiding voor voettekst 4"/>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6" name="Tijdelijke aanduiding voor dianummer 5"/>
          <p:cNvSpPr>
            <a:spLocks noGrp="1"/>
          </p:cNvSpPr>
          <p:nvPr>
            <p:ph type="sldNum" sz="quarter" idx="12"/>
          </p:nvPr>
        </p:nvSpPr>
        <p:spPr/>
        <p:txBody>
          <a:bodyPr/>
          <a:lstStyle/>
          <a:p>
            <a:pPr>
              <a:defRPr b="0" i="0"/>
            </a:pPr>
            <a:fld id="{486064FD-1028-418E-9FC1-3944F5702E6B}" type="slidenum">
              <a:rPr lang="nl-NL" smtClean="0"/>
              <a:t>19</a:t>
            </a:fld>
            <a:endParaRPr lang="nl-NL" smtClean="0"/>
          </a:p>
        </p:txBody>
      </p:sp>
    </p:spTree>
    <p:extLst>
      <p:ext uri="{BB962C8B-B14F-4D97-AF65-F5344CB8AC3E}">
        <p14:creationId xmlns:p14="http://schemas.microsoft.com/office/powerpoint/2010/main" val="5843378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fr-FR" b="1" dirty="0" smtClean="0"/>
              <a:t>Structure de la conférence</a:t>
            </a:r>
          </a:p>
        </p:txBody>
      </p:sp>
      <p:sp>
        <p:nvSpPr>
          <p:cNvPr id="3" name="Tijdelijke aanduiding voor inhoud 2"/>
          <p:cNvSpPr>
            <a:spLocks noGrp="1"/>
          </p:cNvSpPr>
          <p:nvPr>
            <p:ph idx="1"/>
          </p:nvPr>
        </p:nvSpPr>
        <p:spPr/>
        <p:txBody>
          <a:bodyPr>
            <a:normAutofit/>
          </a:bodyPr>
          <a:lstStyle/>
          <a:p>
            <a:pPr marL="0" indent="0">
              <a:buNone/>
              <a:defRPr b="0" i="0"/>
            </a:pPr>
            <a:r>
              <a:rPr lang="fr-FR" sz="3600" b="1" u="sng" dirty="0" smtClean="0"/>
              <a:t>1</a:t>
            </a:r>
            <a:r>
              <a:rPr lang="fr-FR" sz="3600" b="0" u="none" dirty="0" smtClean="0"/>
              <a:t>	Objectif de l’étude</a:t>
            </a:r>
          </a:p>
          <a:p>
            <a:pPr marL="0" indent="0">
              <a:buNone/>
              <a:defRPr b="0" i="0"/>
            </a:pPr>
            <a:r>
              <a:rPr lang="fr-FR" sz="3600" b="1" u="sng" dirty="0" smtClean="0"/>
              <a:t>2</a:t>
            </a:r>
            <a:r>
              <a:rPr lang="fr-FR" sz="3600" b="0" u="none" dirty="0" smtClean="0"/>
              <a:t>	10 pratiques étrangères</a:t>
            </a:r>
          </a:p>
          <a:p>
            <a:pPr marL="0" indent="0">
              <a:buNone/>
              <a:defRPr b="0" i="0"/>
            </a:pPr>
            <a:r>
              <a:rPr lang="fr-FR" sz="3600" b="1" u="sng" dirty="0" smtClean="0"/>
              <a:t>3</a:t>
            </a:r>
            <a:r>
              <a:rPr lang="fr-FR" sz="3600" b="0" u="none" dirty="0" smtClean="0"/>
              <a:t>	Constats</a:t>
            </a:r>
          </a:p>
          <a:p>
            <a:pPr marL="0" indent="0">
              <a:buNone/>
              <a:defRPr b="0" i="0"/>
            </a:pPr>
            <a:r>
              <a:rPr lang="fr-FR" sz="3600" b="1" u="sng" dirty="0" smtClean="0"/>
              <a:t>4</a:t>
            </a:r>
            <a:r>
              <a:rPr lang="fr-FR" sz="3600" b="0" u="none" dirty="0" smtClean="0"/>
              <a:t>	Enseignements</a:t>
            </a:r>
          </a:p>
          <a:p>
            <a:pPr marL="742950" indent="-742950">
              <a:buAutoNum type="arabicPlain"/>
              <a:defRPr b="0" i="0"/>
            </a:pPr>
            <a:endParaRPr lang="nl-NL" sz="3600" dirty="0" smtClean="0"/>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681C51D7-F495-4C4C-A55C-A978C6B1CBC2}" type="slidenum">
              <a:rPr lang="nl-NL" smtClean="0"/>
              <a:t>2</a:t>
            </a:fld>
            <a:endParaRPr lang="nl-NL" smtClean="0"/>
          </a:p>
        </p:txBody>
      </p:sp>
    </p:spTree>
    <p:extLst>
      <p:ext uri="{BB962C8B-B14F-4D97-AF65-F5344CB8AC3E}">
        <p14:creationId xmlns:p14="http://schemas.microsoft.com/office/powerpoint/2010/main" val="5845691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fr-FR" b="1" dirty="0" smtClean="0"/>
              <a:t>Quelques constats</a:t>
            </a:r>
          </a:p>
        </p:txBody>
      </p:sp>
      <p:sp>
        <p:nvSpPr>
          <p:cNvPr id="3" name="Tijdelijke aanduiding voor inhoud 2"/>
          <p:cNvSpPr>
            <a:spLocks noGrp="1"/>
          </p:cNvSpPr>
          <p:nvPr>
            <p:ph idx="1"/>
          </p:nvPr>
        </p:nvSpPr>
        <p:spPr>
          <a:xfrm>
            <a:off x="838200" y="1580928"/>
            <a:ext cx="10515600" cy="4946872"/>
          </a:xfrm>
        </p:spPr>
        <p:txBody>
          <a:bodyPr>
            <a:normAutofit fontScale="87500"/>
          </a:bodyPr>
          <a:lstStyle/>
          <a:p>
            <a:pPr>
              <a:defRPr b="0" i="0"/>
            </a:pPr>
            <a:r>
              <a:rPr lang="fr-FR" dirty="0" smtClean="0"/>
              <a:t>Fournir des informations fiables touchant à la santé à un groupe cible bien précis, de manière accessible, constitue le fil rouge. </a:t>
            </a:r>
          </a:p>
          <a:p>
            <a:pPr>
              <a:defRPr b="0" i="0"/>
            </a:pPr>
            <a:r>
              <a:rPr lang="fr-FR" dirty="0" smtClean="0"/>
              <a:t>Les ambitions des initiatives documentées varient fortement. </a:t>
            </a:r>
          </a:p>
          <a:p>
            <a:pPr>
              <a:defRPr b="0" i="0"/>
            </a:pPr>
            <a:r>
              <a:rPr lang="fr-FR" dirty="0" smtClean="0"/>
              <a:t>Les outils et initiatives ne se positionnent pas tous comme étant des initiatives destinées avant tout à améliorer la littératie en santé. </a:t>
            </a:r>
          </a:p>
          <a:p>
            <a:pPr>
              <a:defRPr b="0" i="0"/>
            </a:pPr>
            <a:r>
              <a:rPr lang="fr-FR" dirty="0" smtClean="0"/>
              <a:t>Les groupes cibles du flux d’informations sont aussi bien des demandeurs de soins que des soignants ou des organisations actives sur le thème de la santé. </a:t>
            </a:r>
          </a:p>
          <a:p>
            <a:pPr>
              <a:defRPr b="0" i="0"/>
            </a:pPr>
            <a:r>
              <a:rPr lang="fr-FR" dirty="0" smtClean="0"/>
              <a:t>Les initiateurs viennent de la société civile, d’instances publiques ou de centres d'expertise, ou il s’agit de soignants. La nature et la durée du financement diffèrent. </a:t>
            </a:r>
          </a:p>
          <a:p>
            <a:pPr>
              <a:defRPr b="0" i="0"/>
            </a:pPr>
            <a:r>
              <a:rPr lang="fr-FR" dirty="0" smtClean="0"/>
              <a:t>La portée géographique peut être relativement locale (urbaine) ou nationale, voire internationale. </a:t>
            </a:r>
          </a:p>
          <a:p>
            <a:pPr>
              <a:defRPr b="0" i="0"/>
            </a:pPr>
            <a:endParaRPr lang="nl-NL" dirty="0"/>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2EFE0E91-383A-49AF-90AC-26112139EFCA}" type="slidenum">
              <a:rPr lang="nl-NL" smtClean="0"/>
              <a:t>20</a:t>
            </a:fld>
            <a:endParaRPr lang="nl-NL" smtClean="0"/>
          </a:p>
        </p:txBody>
      </p:sp>
    </p:spTree>
    <p:extLst>
      <p:ext uri="{BB962C8B-B14F-4D97-AF65-F5344CB8AC3E}">
        <p14:creationId xmlns:p14="http://schemas.microsoft.com/office/powerpoint/2010/main" val="40128234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fr-FR" b="1" dirty="0" smtClean="0"/>
              <a:t>Quelques constats</a:t>
            </a:r>
          </a:p>
        </p:txBody>
      </p:sp>
      <p:sp>
        <p:nvSpPr>
          <p:cNvPr id="3" name="Tijdelijke aanduiding voor inhoud 2"/>
          <p:cNvSpPr>
            <a:spLocks noGrp="1"/>
          </p:cNvSpPr>
          <p:nvPr>
            <p:ph idx="1"/>
          </p:nvPr>
        </p:nvSpPr>
        <p:spPr>
          <a:xfrm>
            <a:off x="838200" y="1690688"/>
            <a:ext cx="10515600" cy="4351338"/>
          </a:xfrm>
        </p:spPr>
        <p:txBody>
          <a:bodyPr>
            <a:normAutofit/>
          </a:bodyPr>
          <a:lstStyle/>
          <a:p>
            <a:pPr>
              <a:defRPr b="0" i="0"/>
            </a:pPr>
            <a:r>
              <a:rPr lang="fr-FR" dirty="0" smtClean="0"/>
              <a:t>Les patients jouent un rôle actif dans un certain nombre de pratiques, mais ce rôle diffère, allant de modeste à structurel.  </a:t>
            </a:r>
          </a:p>
          <a:p>
            <a:pPr>
              <a:defRPr b="0" i="0"/>
            </a:pPr>
            <a:r>
              <a:rPr lang="fr-FR" dirty="0" smtClean="0"/>
              <a:t>Toutes les pratiques ne sont pas attentives à la diversité culturelle du groupe cible. </a:t>
            </a:r>
          </a:p>
          <a:p>
            <a:pPr>
              <a:defRPr b="0" i="0"/>
            </a:pPr>
            <a:r>
              <a:rPr lang="fr-FR" dirty="0" smtClean="0"/>
              <a:t>Un certain nombre de pratiques se concentrent spécifiquement sur des groupes très fragiles de la société, notamment les demandeurs d’asile et les personnes issues de l'immigration. </a:t>
            </a:r>
          </a:p>
          <a:p>
            <a:pPr>
              <a:defRPr b="0" i="0"/>
            </a:pPr>
            <a:r>
              <a:rPr lang="fr-FR" dirty="0" smtClean="0"/>
              <a:t>De très nombreuses pratiques sont pertinentes pour la </a:t>
            </a:r>
            <a:r>
              <a:rPr lang="fr-FR" dirty="0" err="1" smtClean="0"/>
              <a:t>littératie</a:t>
            </a:r>
            <a:r>
              <a:rPr lang="fr-FR" dirty="0" smtClean="0"/>
              <a:t> en santé de première ligne. </a:t>
            </a:r>
          </a:p>
          <a:p>
            <a:pPr>
              <a:defRPr b="0" i="0"/>
            </a:pPr>
            <a:endParaRPr lang="nl-NL" dirty="0"/>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A9C4BD05-65B6-41C4-8A27-02ECFDDD62EA}" type="slidenum">
              <a:rPr lang="nl-NL" smtClean="0"/>
              <a:t>21</a:t>
            </a:fld>
            <a:endParaRPr lang="nl-NL" smtClean="0"/>
          </a:p>
        </p:txBody>
      </p:sp>
    </p:spTree>
    <p:extLst>
      <p:ext uri="{BB962C8B-B14F-4D97-AF65-F5344CB8AC3E}">
        <p14:creationId xmlns:p14="http://schemas.microsoft.com/office/powerpoint/2010/main" val="21291870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dirty="0" smtClean="0"/>
              <a:t>1</a:t>
            </a:r>
            <a:r>
              <a:rPr lang="x-none" b="0" dirty="0" smtClean="0"/>
              <a:t>	</a:t>
            </a:r>
            <a:r>
              <a:rPr lang="fr-FR" b="1" dirty="0" smtClean="0"/>
              <a:t>Enseignements/1</a:t>
            </a:r>
          </a:p>
        </p:txBody>
      </p:sp>
      <p:sp>
        <p:nvSpPr>
          <p:cNvPr id="3" name="Tijdelijke aanduiding voor inhoud 2"/>
          <p:cNvSpPr>
            <a:spLocks noGrp="1"/>
          </p:cNvSpPr>
          <p:nvPr>
            <p:ph idx="1"/>
          </p:nvPr>
        </p:nvSpPr>
        <p:spPr>
          <a:xfrm>
            <a:off x="838200" y="1825625"/>
            <a:ext cx="10515600" cy="2809875"/>
          </a:xfrm>
          <a:solidFill>
            <a:schemeClr val="bg1">
              <a:lumMod val="95000"/>
            </a:schemeClr>
          </a:solidFill>
        </p:spPr>
        <p:txBody>
          <a:bodyPr>
            <a:normAutofit/>
          </a:bodyPr>
          <a:lstStyle/>
          <a:p>
            <a:pPr marL="0" indent="0">
              <a:lnSpc>
                <a:spcPct val="100000"/>
              </a:lnSpc>
              <a:spcBef>
                <a:spcPct val="0"/>
              </a:spcBef>
              <a:buNone/>
              <a:defRPr b="0" i="0"/>
            </a:pPr>
            <a:r>
              <a:rPr lang="fr-FR" b="1" dirty="0" smtClean="0"/>
              <a:t>Les processus d’échange </a:t>
            </a:r>
            <a:r>
              <a:rPr lang="fr-FR" b="1" dirty="0" smtClean="0"/>
              <a:t>d’information </a:t>
            </a:r>
            <a:r>
              <a:rPr lang="fr-FR" b="1" dirty="0" smtClean="0"/>
              <a:t>sont omniprésents dans le secteur des soins. </a:t>
            </a:r>
            <a:r>
              <a:rPr lang="fr-FR" b="1" dirty="0" smtClean="0">
                <a:solidFill>
                  <a:srgbClr val="0070C0"/>
                </a:solidFill>
              </a:rPr>
              <a:t>Délimitez </a:t>
            </a:r>
            <a:r>
              <a:rPr lang="fr-FR" b="1" dirty="0" smtClean="0">
                <a:solidFill>
                  <a:srgbClr val="0070C0"/>
                </a:solidFill>
              </a:rPr>
              <a:t>soigneusement </a:t>
            </a:r>
            <a:r>
              <a:rPr lang="fr-FR" b="1" dirty="0" smtClean="0"/>
              <a:t>le niveau</a:t>
            </a:r>
            <a:r>
              <a:rPr lang="fr-FR" b="1" dirty="0" smtClean="0"/>
              <a:t> </a:t>
            </a:r>
            <a:r>
              <a:rPr lang="fr-FR" dirty="0" smtClean="0"/>
              <a:t>– </a:t>
            </a:r>
            <a:r>
              <a:rPr lang="fr-FR" b="1" dirty="0" smtClean="0"/>
              <a:t>micro</a:t>
            </a:r>
            <a:r>
              <a:rPr lang="fr-FR" b="1" dirty="0" smtClean="0"/>
              <a:t>, méso </a:t>
            </a:r>
            <a:r>
              <a:rPr lang="fr-FR" b="1" dirty="0" smtClean="0"/>
              <a:t>et/ou </a:t>
            </a:r>
            <a:r>
              <a:rPr lang="fr-FR" b="1" dirty="0" smtClean="0"/>
              <a:t>macro </a:t>
            </a:r>
            <a:r>
              <a:rPr lang="fr-FR" dirty="0" smtClean="0"/>
              <a:t>– </a:t>
            </a:r>
            <a:r>
              <a:rPr lang="fr-FR" b="1" dirty="0" smtClean="0"/>
              <a:t>pour renforcer la littératie en santé. Faites ce </a:t>
            </a:r>
            <a:r>
              <a:rPr lang="fr-FR" b="1" dirty="0" smtClean="0"/>
              <a:t>choix à la croisée des </a:t>
            </a:r>
            <a:r>
              <a:rPr lang="fr-FR" b="1" dirty="0" smtClean="0"/>
              <a:t>besoins du </a:t>
            </a:r>
            <a:r>
              <a:rPr lang="fr-FR" b="1" dirty="0" smtClean="0"/>
              <a:t>public</a:t>
            </a:r>
            <a:r>
              <a:rPr lang="fr-FR" b="1" dirty="0" smtClean="0"/>
              <a:t> </a:t>
            </a:r>
            <a:r>
              <a:rPr lang="fr-FR" b="1" dirty="0" smtClean="0"/>
              <a:t>qui vous est familier, </a:t>
            </a:r>
            <a:r>
              <a:rPr lang="fr-FR" b="1" dirty="0" smtClean="0"/>
              <a:t>des </a:t>
            </a:r>
            <a:r>
              <a:rPr lang="fr-FR" b="1" dirty="0" smtClean="0"/>
              <a:t>moyens disponibles </a:t>
            </a:r>
            <a:r>
              <a:rPr lang="fr-FR" b="1" dirty="0" smtClean="0"/>
              <a:t>de </a:t>
            </a:r>
            <a:r>
              <a:rPr lang="fr-FR" b="1" dirty="0" smtClean="0"/>
              <a:t>l’organisation et </a:t>
            </a:r>
            <a:r>
              <a:rPr lang="fr-FR" b="1" dirty="0" smtClean="0"/>
              <a:t>des </a:t>
            </a:r>
            <a:r>
              <a:rPr lang="fr-FR" b="1" dirty="0" smtClean="0"/>
              <a:t>compétences disponibles.</a:t>
            </a:r>
            <a:r>
              <a:rPr lang="fr-FR" b="0" dirty="0" smtClean="0"/>
              <a:t>   </a:t>
            </a:r>
          </a:p>
          <a:p>
            <a:pPr marL="0" marR="0" lvl="0" indent="0" defTabSz="914400" eaLnBrk="1" fontAlgn="auto" latinLnBrk="0" hangingPunct="1">
              <a:lnSpc>
                <a:spcPct val="100000"/>
              </a:lnSpc>
              <a:spcBef>
                <a:spcPct val="0"/>
              </a:spcBef>
              <a:spcAft>
                <a:spcPct val="0"/>
              </a:spcAft>
              <a:buClrTx/>
              <a:buSzTx/>
              <a:buFontTx/>
              <a:buNone/>
              <a:defRPr b="0" i="0"/>
            </a:pPr>
            <a:endParaRPr lang="nl-NL" dirty="0"/>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FC0E6E11-0596-49FD-9FF8-D37959A45004}" type="slidenum">
              <a:rPr lang="nl-NL" smtClean="0"/>
              <a:t>22</a:t>
            </a:fld>
            <a:endParaRPr lang="nl-NL" smtClean="0"/>
          </a:p>
        </p:txBody>
      </p:sp>
    </p:spTree>
    <p:extLst>
      <p:ext uri="{BB962C8B-B14F-4D97-AF65-F5344CB8AC3E}">
        <p14:creationId xmlns:p14="http://schemas.microsoft.com/office/powerpoint/2010/main" val="131571926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dirty="0" smtClean="0"/>
              <a:t>2</a:t>
            </a:r>
            <a:r>
              <a:rPr lang="x-none" b="0" smtClean="0"/>
              <a:t>	</a:t>
            </a:r>
            <a:r>
              <a:rPr lang="fr-FR" b="1" dirty="0" smtClean="0"/>
              <a:t>Enseignements/2</a:t>
            </a:r>
          </a:p>
        </p:txBody>
      </p:sp>
      <p:sp>
        <p:nvSpPr>
          <p:cNvPr id="3" name="Tijdelijke aanduiding voor inhoud 2"/>
          <p:cNvSpPr>
            <a:spLocks noGrp="1"/>
          </p:cNvSpPr>
          <p:nvPr>
            <p:ph idx="1"/>
          </p:nvPr>
        </p:nvSpPr>
        <p:spPr>
          <a:xfrm>
            <a:off x="838200" y="1825625"/>
            <a:ext cx="10515600" cy="1717675"/>
          </a:xfrm>
          <a:solidFill>
            <a:schemeClr val="bg1">
              <a:lumMod val="95000"/>
            </a:schemeClr>
          </a:solidFill>
        </p:spPr>
        <p:txBody>
          <a:bodyPr/>
          <a:lstStyle/>
          <a:p>
            <a:pPr marL="0" indent="0">
              <a:buNone/>
              <a:defRPr b="0" i="0"/>
            </a:pPr>
            <a:r>
              <a:rPr lang="fr-FR" b="1" dirty="0" smtClean="0"/>
              <a:t>Utilisez</a:t>
            </a:r>
            <a:r>
              <a:rPr lang="fr-FR" b="1" dirty="0" smtClean="0">
                <a:solidFill>
                  <a:srgbClr val="0070C0"/>
                </a:solidFill>
              </a:rPr>
              <a:t> l’eau chaude </a:t>
            </a:r>
            <a:r>
              <a:rPr lang="fr-FR" b="1" dirty="0" smtClean="0"/>
              <a:t>au lieu de la réinventer </a:t>
            </a:r>
            <a:r>
              <a:rPr lang="fr-FR" b="1" dirty="0" smtClean="0"/>
              <a:t>, cherchez </a:t>
            </a:r>
            <a:r>
              <a:rPr lang="fr-FR" b="1" dirty="0" smtClean="0"/>
              <a:t>le potentiel pour améliorer la littératie en santé dans les efforts </a:t>
            </a:r>
            <a:r>
              <a:rPr lang="fr-FR" b="1" dirty="0" smtClean="0"/>
              <a:t>pour</a:t>
            </a:r>
            <a:r>
              <a:rPr lang="fr-FR" b="1" dirty="0" smtClean="0"/>
              <a:t> </a:t>
            </a:r>
            <a:r>
              <a:rPr lang="fr-FR" b="1" dirty="0" smtClean="0"/>
              <a:t>rendre les processus de soins plus efficaces. </a:t>
            </a:r>
            <a:r>
              <a:rPr lang="fr-FR" b="1" dirty="0"/>
              <a:t>M</a:t>
            </a:r>
            <a:r>
              <a:rPr lang="fr-FR" b="1" dirty="0" smtClean="0"/>
              <a:t>obilisez </a:t>
            </a:r>
            <a:r>
              <a:rPr lang="fr-FR" b="1" dirty="0" smtClean="0"/>
              <a:t>à cette fin d</a:t>
            </a:r>
            <a:r>
              <a:rPr lang="fr-FR" b="1" dirty="0" smtClean="0"/>
              <a:t>es </a:t>
            </a:r>
            <a:r>
              <a:rPr lang="fr-FR" b="1" dirty="0" smtClean="0"/>
              <a:t>moyens </a:t>
            </a:r>
            <a:r>
              <a:rPr lang="fr-FR" b="1" dirty="0" smtClean="0"/>
              <a:t>d’acteurs </a:t>
            </a:r>
            <a:r>
              <a:rPr lang="fr-FR" b="1" dirty="0" smtClean="0"/>
              <a:t>établis dans le secteur des soins.</a:t>
            </a:r>
          </a:p>
          <a:p>
            <a:pPr marL="0" marR="0" lvl="0" indent="0" defTabSz="914400" eaLnBrk="1" fontAlgn="auto" latinLnBrk="0" hangingPunct="1">
              <a:lnSpc>
                <a:spcPct val="100000"/>
              </a:lnSpc>
              <a:spcBef>
                <a:spcPct val="0"/>
              </a:spcBef>
              <a:spcAft>
                <a:spcPct val="0"/>
              </a:spcAft>
              <a:buClrTx/>
              <a:buSzTx/>
              <a:buFontTx/>
              <a:buNone/>
              <a:defRPr b="0" i="0"/>
            </a:pPr>
            <a:endParaRPr lang="nl-NL" dirty="0"/>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50BE21EC-8135-4CE2-A2E3-9F7CD0F9D842}" type="slidenum">
              <a:rPr lang="nl-NL" smtClean="0"/>
              <a:t>23</a:t>
            </a:fld>
            <a:endParaRPr lang="nl-NL" smtClean="0"/>
          </a:p>
        </p:txBody>
      </p:sp>
    </p:spTree>
    <p:extLst>
      <p:ext uri="{BB962C8B-B14F-4D97-AF65-F5344CB8AC3E}">
        <p14:creationId xmlns:p14="http://schemas.microsoft.com/office/powerpoint/2010/main" val="16255837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dirty="0" smtClean="0"/>
              <a:t>3</a:t>
            </a:r>
            <a:r>
              <a:rPr lang="x-none" b="0" smtClean="0"/>
              <a:t>	</a:t>
            </a:r>
            <a:r>
              <a:rPr lang="fr-FR" b="1" dirty="0" smtClean="0"/>
              <a:t>Enseignements/3</a:t>
            </a:r>
          </a:p>
        </p:txBody>
      </p:sp>
      <p:sp>
        <p:nvSpPr>
          <p:cNvPr id="3" name="Tijdelijke aanduiding voor inhoud 2"/>
          <p:cNvSpPr>
            <a:spLocks noGrp="1"/>
          </p:cNvSpPr>
          <p:nvPr>
            <p:ph idx="1"/>
          </p:nvPr>
        </p:nvSpPr>
        <p:spPr>
          <a:xfrm>
            <a:off x="838200" y="1825625"/>
            <a:ext cx="10515600" cy="2352675"/>
          </a:xfrm>
          <a:solidFill>
            <a:schemeClr val="bg1">
              <a:lumMod val="95000"/>
            </a:schemeClr>
          </a:solidFill>
        </p:spPr>
        <p:txBody>
          <a:bodyPr>
            <a:normAutofit/>
          </a:bodyPr>
          <a:lstStyle/>
          <a:p>
            <a:pPr marL="0" indent="0">
              <a:lnSpc>
                <a:spcPct val="100000"/>
              </a:lnSpc>
              <a:spcBef>
                <a:spcPct val="0"/>
              </a:spcBef>
              <a:buNone/>
              <a:defRPr b="0" i="0"/>
            </a:pPr>
            <a:r>
              <a:rPr lang="fr-FR" b="1" dirty="0" smtClean="0">
                <a:solidFill>
                  <a:srgbClr val="0070C0"/>
                </a:solidFill>
              </a:rPr>
              <a:t>Les </a:t>
            </a:r>
            <a:r>
              <a:rPr lang="fr-FR" b="1" dirty="0" err="1" smtClean="0">
                <a:solidFill>
                  <a:srgbClr val="0070C0"/>
                </a:solidFill>
              </a:rPr>
              <a:t>apps</a:t>
            </a:r>
            <a:r>
              <a:rPr lang="fr-FR" b="1" dirty="0" smtClean="0">
                <a:solidFill>
                  <a:srgbClr val="0070C0"/>
                </a:solidFill>
              </a:rPr>
              <a:t> </a:t>
            </a:r>
            <a:r>
              <a:rPr lang="fr-FR" b="1" dirty="0" smtClean="0">
                <a:solidFill>
                  <a:srgbClr val="0070C0"/>
                </a:solidFill>
              </a:rPr>
              <a:t>et plateformes numériques </a:t>
            </a:r>
            <a:r>
              <a:rPr lang="fr-FR" b="1" dirty="0" smtClean="0"/>
              <a:t>font partie intégrante des soins de santé. Ces outils offrent d’importants avantages tactiques et opérationnels. Mais tenez compte des coûts à long terme pour développer une plateforme performante qui renforce réellement la littératie en santé.</a:t>
            </a:r>
            <a:endParaRPr lang="fr-FR" b="1" dirty="0"/>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B83C86EB-A212-46B5-B97F-1A62C8D2E815}" type="slidenum">
              <a:rPr lang="nl-NL" smtClean="0"/>
              <a:t>24</a:t>
            </a:fld>
            <a:endParaRPr lang="nl-NL" smtClean="0"/>
          </a:p>
        </p:txBody>
      </p:sp>
    </p:spTree>
    <p:extLst>
      <p:ext uri="{BB962C8B-B14F-4D97-AF65-F5344CB8AC3E}">
        <p14:creationId xmlns:p14="http://schemas.microsoft.com/office/powerpoint/2010/main" val="20618196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dirty="0" smtClean="0"/>
              <a:t>4</a:t>
            </a:r>
            <a:r>
              <a:rPr lang="x-none" b="0" dirty="0" smtClean="0"/>
              <a:t>	</a:t>
            </a:r>
            <a:r>
              <a:rPr lang="fr-FR" b="1" dirty="0" smtClean="0"/>
              <a:t>Enseignements/4</a:t>
            </a:r>
          </a:p>
        </p:txBody>
      </p:sp>
      <p:sp>
        <p:nvSpPr>
          <p:cNvPr id="3" name="Tijdelijke aanduiding voor inhoud 2"/>
          <p:cNvSpPr>
            <a:spLocks noGrp="1"/>
          </p:cNvSpPr>
          <p:nvPr>
            <p:ph idx="1"/>
          </p:nvPr>
        </p:nvSpPr>
        <p:spPr>
          <a:xfrm>
            <a:off x="838200" y="1825625"/>
            <a:ext cx="10515600" cy="2339975"/>
          </a:xfrm>
          <a:solidFill>
            <a:schemeClr val="bg1">
              <a:lumMod val="95000"/>
            </a:schemeClr>
          </a:solidFill>
        </p:spPr>
        <p:txBody>
          <a:bodyPr/>
          <a:lstStyle/>
          <a:p>
            <a:pPr marL="0" indent="0">
              <a:lnSpc>
                <a:spcPct val="100000"/>
              </a:lnSpc>
              <a:spcBef>
                <a:spcPct val="0"/>
              </a:spcBef>
              <a:buNone/>
              <a:defRPr b="0" i="0"/>
            </a:pPr>
            <a:r>
              <a:rPr lang="fr-FR" b="1" dirty="0" smtClean="0">
                <a:solidFill>
                  <a:srgbClr val="0070C0"/>
                </a:solidFill>
              </a:rPr>
              <a:t>Des approches de proximité, </a:t>
            </a:r>
            <a:r>
              <a:rPr lang="fr-FR" b="1" dirty="0" smtClean="0"/>
              <a:t>portées par des professionnels et s’appuyant sur des figures clés au niveau local, restent nécessaires.</a:t>
            </a:r>
            <a:r>
              <a:rPr lang="fr-FR" b="0" dirty="0" smtClean="0"/>
              <a:t> </a:t>
            </a:r>
            <a:r>
              <a:rPr lang="fr-FR" b="1" dirty="0" smtClean="0"/>
              <a:t>Cependant, tenez compte du fait que leur développement et leur adaptation aux besoins des groupes cibles spécifiques exigent d’importants moyens financiers et humains.</a:t>
            </a:r>
            <a:r>
              <a:rPr lang="fr-FR" b="0" dirty="0" smtClean="0">
                <a:solidFill>
                  <a:srgbClr val="0070C0"/>
                </a:solidFill>
              </a:rPr>
              <a:t> </a:t>
            </a:r>
            <a:endParaRPr lang="fr-FR" b="1" dirty="0">
              <a:solidFill>
                <a:srgbClr val="0070C0"/>
              </a:solidFill>
            </a:endParaRPr>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5C206C30-D393-4452-9656-AAF8752301B8}" type="slidenum">
              <a:rPr lang="nl-NL" smtClean="0"/>
              <a:t>25</a:t>
            </a:fld>
            <a:endParaRPr lang="nl-NL" smtClean="0"/>
          </a:p>
        </p:txBody>
      </p:sp>
    </p:spTree>
    <p:extLst>
      <p:ext uri="{BB962C8B-B14F-4D97-AF65-F5344CB8AC3E}">
        <p14:creationId xmlns:p14="http://schemas.microsoft.com/office/powerpoint/2010/main" val="14610649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dirty="0" smtClean="0"/>
              <a:t>5</a:t>
            </a:r>
            <a:r>
              <a:rPr lang="x-none" b="0" smtClean="0"/>
              <a:t>	</a:t>
            </a:r>
            <a:r>
              <a:rPr lang="fr-FR" b="1" dirty="0" smtClean="0"/>
              <a:t>Enseignements/5</a:t>
            </a:r>
          </a:p>
        </p:txBody>
      </p:sp>
      <p:sp>
        <p:nvSpPr>
          <p:cNvPr id="3" name="Tijdelijke aanduiding voor inhoud 2"/>
          <p:cNvSpPr>
            <a:spLocks noGrp="1"/>
          </p:cNvSpPr>
          <p:nvPr>
            <p:ph idx="1"/>
          </p:nvPr>
        </p:nvSpPr>
        <p:spPr>
          <a:xfrm>
            <a:off x="838200" y="1825625"/>
            <a:ext cx="10515600" cy="1958975"/>
          </a:xfrm>
          <a:solidFill>
            <a:schemeClr val="bg1">
              <a:lumMod val="95000"/>
            </a:schemeClr>
          </a:solidFill>
        </p:spPr>
        <p:txBody>
          <a:bodyPr>
            <a:normAutofit/>
          </a:bodyPr>
          <a:lstStyle/>
          <a:p>
            <a:pPr marL="0" indent="0">
              <a:lnSpc>
                <a:spcPct val="100000"/>
              </a:lnSpc>
              <a:spcBef>
                <a:spcPct val="0"/>
              </a:spcBef>
              <a:buNone/>
              <a:defRPr b="0" i="0"/>
            </a:pPr>
            <a:r>
              <a:rPr lang="fr-FR" b="1" dirty="0" smtClean="0"/>
              <a:t>Essayez d’exploiter les </a:t>
            </a:r>
            <a:r>
              <a:rPr lang="fr-FR" b="1" dirty="0" smtClean="0"/>
              <a:t>atouts des </a:t>
            </a:r>
            <a:r>
              <a:rPr lang="fr-FR" b="1" dirty="0" smtClean="0">
                <a:solidFill>
                  <a:srgbClr val="0070C0"/>
                </a:solidFill>
              </a:rPr>
              <a:t>solutions hybrides </a:t>
            </a:r>
            <a:r>
              <a:rPr lang="fr-FR" b="1" dirty="0" smtClean="0"/>
              <a:t>qui </a:t>
            </a:r>
            <a:r>
              <a:rPr lang="fr-FR" b="1" dirty="0" smtClean="0"/>
              <a:t>combinent</a:t>
            </a:r>
            <a:r>
              <a:rPr lang="fr-FR" b="1" dirty="0" smtClean="0"/>
              <a:t> </a:t>
            </a:r>
            <a:r>
              <a:rPr lang="fr-FR" b="1" dirty="0" smtClean="0"/>
              <a:t>les </a:t>
            </a:r>
            <a:r>
              <a:rPr lang="fr-FR" b="1" dirty="0" smtClean="0"/>
              <a:t>avantages </a:t>
            </a:r>
            <a:r>
              <a:rPr lang="fr-FR" b="1" dirty="0" smtClean="0"/>
              <a:t>de plateformes numériques à </a:t>
            </a:r>
            <a:r>
              <a:rPr lang="fr-FR" b="1" dirty="0" smtClean="0"/>
              <a:t>l’expérience vécue </a:t>
            </a:r>
            <a:r>
              <a:rPr lang="fr-FR" b="1" dirty="0" smtClean="0"/>
              <a:t>du demandeur d'aide ainsi </a:t>
            </a:r>
            <a:r>
              <a:rPr lang="fr-FR" b="1" dirty="0" smtClean="0"/>
              <a:t>qu’à l’expertise </a:t>
            </a:r>
            <a:r>
              <a:rPr lang="fr-FR" b="1" dirty="0" smtClean="0"/>
              <a:t>et à la capacité de jugement </a:t>
            </a:r>
            <a:r>
              <a:rPr lang="fr-FR" b="1" dirty="0" smtClean="0"/>
              <a:t>de </a:t>
            </a:r>
            <a:r>
              <a:rPr lang="fr-FR" b="1" dirty="0" smtClean="0"/>
              <a:t>professionnels sur le terrain.</a:t>
            </a:r>
            <a:r>
              <a:rPr lang="fr-FR" b="0" dirty="0" smtClean="0"/>
              <a:t> </a:t>
            </a:r>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232D5C54-5F2F-44D3-BB2D-9F050CC7255A}" type="slidenum">
              <a:rPr lang="nl-NL" smtClean="0"/>
              <a:t>26</a:t>
            </a:fld>
            <a:endParaRPr lang="nl-NL" smtClean="0"/>
          </a:p>
        </p:txBody>
      </p:sp>
    </p:spTree>
    <p:extLst>
      <p:ext uri="{BB962C8B-B14F-4D97-AF65-F5344CB8AC3E}">
        <p14:creationId xmlns:p14="http://schemas.microsoft.com/office/powerpoint/2010/main" val="64823382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dirty="0" smtClean="0"/>
              <a:t>6</a:t>
            </a:r>
            <a:r>
              <a:rPr lang="x-none" b="0" dirty="0" smtClean="0"/>
              <a:t>	</a:t>
            </a:r>
            <a:r>
              <a:rPr lang="fr-FR" b="1" dirty="0" smtClean="0"/>
              <a:t>Enseignements/6</a:t>
            </a:r>
          </a:p>
        </p:txBody>
      </p:sp>
      <p:sp>
        <p:nvSpPr>
          <p:cNvPr id="3" name="Tijdelijke aanduiding voor inhoud 2"/>
          <p:cNvSpPr>
            <a:spLocks noGrp="1"/>
          </p:cNvSpPr>
          <p:nvPr>
            <p:ph idx="1"/>
          </p:nvPr>
        </p:nvSpPr>
        <p:spPr>
          <a:xfrm>
            <a:off x="838200" y="1825625"/>
            <a:ext cx="10515600" cy="2771775"/>
          </a:xfrm>
          <a:solidFill>
            <a:schemeClr val="bg1">
              <a:lumMod val="95000"/>
            </a:schemeClr>
          </a:solidFill>
        </p:spPr>
        <p:txBody>
          <a:bodyPr/>
          <a:lstStyle/>
          <a:p>
            <a:pPr marL="0" indent="0">
              <a:lnSpc>
                <a:spcPct val="100000"/>
              </a:lnSpc>
              <a:spcBef>
                <a:spcPct val="0"/>
              </a:spcBef>
              <a:buNone/>
              <a:defRPr b="0" i="0"/>
            </a:pPr>
            <a:r>
              <a:rPr lang="fr-FR" b="1" dirty="0" smtClean="0"/>
              <a:t>P</a:t>
            </a:r>
            <a:r>
              <a:rPr lang="fr-FR" b="1" dirty="0" smtClean="0"/>
              <a:t>révoyez d’emblée, </a:t>
            </a:r>
            <a:r>
              <a:rPr lang="fr-FR" b="1" dirty="0" smtClean="0"/>
              <a:t>dans le budget d’un trajet de développement des moyens suffisants pour </a:t>
            </a:r>
            <a:r>
              <a:rPr lang="fr-FR" b="1" dirty="0" smtClean="0">
                <a:solidFill>
                  <a:srgbClr val="0070C0"/>
                </a:solidFill>
              </a:rPr>
              <a:t>diffuser</a:t>
            </a:r>
            <a:r>
              <a:rPr lang="fr-FR" b="1" dirty="0" smtClean="0"/>
              <a:t> </a:t>
            </a:r>
            <a:r>
              <a:rPr lang="fr-FR" b="1" dirty="0" smtClean="0">
                <a:solidFill>
                  <a:srgbClr val="0070C0"/>
                </a:solidFill>
              </a:rPr>
              <a:t>les outils</a:t>
            </a:r>
            <a:r>
              <a:rPr lang="fr-FR" b="1" dirty="0" smtClean="0"/>
              <a:t>. </a:t>
            </a:r>
            <a:r>
              <a:rPr lang="fr-FR" b="1" dirty="0" smtClean="0"/>
              <a:t>La sensibilisation du public</a:t>
            </a:r>
            <a:r>
              <a:rPr lang="fr-FR" b="1" dirty="0" smtClean="0"/>
              <a:t> </a:t>
            </a:r>
            <a:r>
              <a:rPr lang="fr-FR" b="1" dirty="0" smtClean="0"/>
              <a:t>cible à leur utilisation peut notamment se faire en lui proposant une formation adaptée, en </a:t>
            </a:r>
            <a:r>
              <a:rPr lang="fr-FR" b="1" dirty="0" smtClean="0"/>
              <a:t>fournissant</a:t>
            </a:r>
            <a:r>
              <a:rPr lang="fr-FR" b="1" dirty="0" smtClean="0"/>
              <a:t> </a:t>
            </a:r>
            <a:r>
              <a:rPr lang="fr-FR" b="1" dirty="0" smtClean="0"/>
              <a:t>des scénarios d’utilisation clairs et en veillant à </a:t>
            </a:r>
            <a:r>
              <a:rPr lang="fr-FR" b="1" dirty="0" smtClean="0"/>
              <a:t>ce que cela se rattache à des instruments existants</a:t>
            </a:r>
            <a:r>
              <a:rPr lang="fr-FR" b="1" dirty="0" smtClean="0"/>
              <a:t>.</a:t>
            </a:r>
            <a:endParaRPr lang="fr-FR" b="1" dirty="0"/>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5379F024-7700-47A7-9C9F-9617FF8CE657}" type="slidenum">
              <a:rPr lang="nl-NL" smtClean="0"/>
              <a:t>27</a:t>
            </a:fld>
            <a:endParaRPr lang="nl-NL" smtClean="0"/>
          </a:p>
        </p:txBody>
      </p:sp>
    </p:spTree>
    <p:extLst>
      <p:ext uri="{BB962C8B-B14F-4D97-AF65-F5344CB8AC3E}">
        <p14:creationId xmlns:p14="http://schemas.microsoft.com/office/powerpoint/2010/main" val="11598222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dirty="0" smtClean="0"/>
              <a:t>7</a:t>
            </a:r>
            <a:r>
              <a:rPr lang="x-none" b="0" dirty="0" smtClean="0"/>
              <a:t>	</a:t>
            </a:r>
            <a:r>
              <a:rPr lang="fr-FR" b="1" dirty="0" smtClean="0"/>
              <a:t>Enseignements/7</a:t>
            </a:r>
          </a:p>
        </p:txBody>
      </p:sp>
      <p:sp>
        <p:nvSpPr>
          <p:cNvPr id="3" name="Tijdelijke aanduiding voor inhoud 2"/>
          <p:cNvSpPr>
            <a:spLocks noGrp="1"/>
          </p:cNvSpPr>
          <p:nvPr>
            <p:ph idx="1"/>
          </p:nvPr>
        </p:nvSpPr>
        <p:spPr>
          <a:xfrm>
            <a:off x="838200" y="1825625"/>
            <a:ext cx="10515600" cy="2784475"/>
          </a:xfrm>
          <a:solidFill>
            <a:schemeClr val="bg1">
              <a:lumMod val="95000"/>
            </a:schemeClr>
          </a:solidFill>
        </p:spPr>
        <p:txBody>
          <a:bodyPr/>
          <a:lstStyle/>
          <a:p>
            <a:pPr marL="0" indent="0">
              <a:lnSpc>
                <a:spcPct val="100000"/>
              </a:lnSpc>
              <a:spcBef>
                <a:spcPct val="0"/>
              </a:spcBef>
              <a:buNone/>
              <a:defRPr b="0" i="0"/>
            </a:pPr>
            <a:r>
              <a:rPr lang="fr-FR" b="1" dirty="0" smtClean="0"/>
              <a:t>Dans la mesure du possible, essayez de vous appuyer sur une </a:t>
            </a:r>
            <a:r>
              <a:rPr lang="fr-FR" b="1" dirty="0" smtClean="0">
                <a:solidFill>
                  <a:srgbClr val="0070C0"/>
                </a:solidFill>
              </a:rPr>
              <a:t>base de connaissances</a:t>
            </a:r>
            <a:r>
              <a:rPr lang="fr-FR" b="1" dirty="0" smtClean="0"/>
              <a:t> scientifiquement validées. Ayez recours aux capacités de recherche internes ou collaborez avec un partenaire expérimenté. Cela peut renforcer l’impact positif de la nouvelle application sur la littératie en santé, avoir un effet de sensibilisation du </a:t>
            </a:r>
            <a:r>
              <a:rPr lang="fr-FR" b="1" dirty="0" smtClean="0"/>
              <a:t>public </a:t>
            </a:r>
            <a:r>
              <a:rPr lang="fr-FR" b="1" dirty="0" smtClean="0"/>
              <a:t>cible </a:t>
            </a:r>
            <a:r>
              <a:rPr lang="fr-FR" b="1" dirty="0" smtClean="0"/>
              <a:t>et susciter la confiance de partenaires financiers.</a:t>
            </a:r>
            <a:r>
              <a:rPr lang="fr-FR" b="0" dirty="0" smtClean="0"/>
              <a:t> </a:t>
            </a:r>
            <a:endParaRPr lang="fr-FR" b="1" dirty="0"/>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0ACCEAED-A832-47C5-9BFC-4D019EDE3BB1}" type="slidenum">
              <a:rPr lang="nl-NL" smtClean="0"/>
              <a:t>28</a:t>
            </a:fld>
            <a:endParaRPr lang="nl-NL" smtClean="0"/>
          </a:p>
        </p:txBody>
      </p:sp>
    </p:spTree>
    <p:extLst>
      <p:ext uri="{BB962C8B-B14F-4D97-AF65-F5344CB8AC3E}">
        <p14:creationId xmlns:p14="http://schemas.microsoft.com/office/powerpoint/2010/main" val="7591185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dirty="0" smtClean="0"/>
              <a:t>8</a:t>
            </a:r>
            <a:r>
              <a:rPr lang="x-none" b="0" dirty="0" smtClean="0"/>
              <a:t>	</a:t>
            </a:r>
            <a:r>
              <a:rPr lang="fr-FR" b="1" dirty="0" smtClean="0"/>
              <a:t>Enseignements/8</a:t>
            </a:r>
          </a:p>
        </p:txBody>
      </p:sp>
      <p:sp>
        <p:nvSpPr>
          <p:cNvPr id="3" name="Tijdelijke aanduiding voor inhoud 2"/>
          <p:cNvSpPr>
            <a:spLocks noGrp="1"/>
          </p:cNvSpPr>
          <p:nvPr>
            <p:ph idx="1"/>
          </p:nvPr>
        </p:nvSpPr>
        <p:spPr>
          <a:xfrm>
            <a:off x="838200" y="1825625"/>
            <a:ext cx="10515600" cy="1895475"/>
          </a:xfrm>
          <a:solidFill>
            <a:schemeClr val="bg1">
              <a:lumMod val="95000"/>
            </a:schemeClr>
          </a:solidFill>
        </p:spPr>
        <p:txBody>
          <a:bodyPr/>
          <a:lstStyle/>
          <a:p>
            <a:pPr marL="0" indent="0">
              <a:lnSpc>
                <a:spcPct val="100000"/>
              </a:lnSpc>
              <a:spcBef>
                <a:spcPct val="0"/>
              </a:spcBef>
              <a:buNone/>
              <a:defRPr b="0" i="0"/>
            </a:pPr>
            <a:r>
              <a:rPr lang="fr-FR" b="1" dirty="0" smtClean="0"/>
              <a:t>Intégrez la littératie en santé dans la formation de base des </a:t>
            </a:r>
            <a:r>
              <a:rPr lang="fr-FR" b="1" dirty="0" smtClean="0">
                <a:solidFill>
                  <a:srgbClr val="0070C0"/>
                </a:solidFill>
              </a:rPr>
              <a:t>professionnels</a:t>
            </a:r>
            <a:r>
              <a:rPr lang="fr-FR" b="1" dirty="0" smtClean="0"/>
              <a:t> et renforcez ce changement de culture </a:t>
            </a:r>
            <a:r>
              <a:rPr lang="fr-FR" b="1" dirty="0" smtClean="0"/>
              <a:t>par </a:t>
            </a:r>
            <a:r>
              <a:rPr lang="fr-FR" b="1" dirty="0" smtClean="0"/>
              <a:t>une </a:t>
            </a:r>
            <a:r>
              <a:rPr lang="fr-FR" b="1" dirty="0" smtClean="0"/>
              <a:t>formation </a:t>
            </a:r>
            <a:r>
              <a:rPr lang="fr-FR" b="1" dirty="0" smtClean="0"/>
              <a:t>continuée</a:t>
            </a:r>
            <a:r>
              <a:rPr lang="fr-FR" b="1" dirty="0" smtClean="0"/>
              <a:t> ainsi que </a:t>
            </a:r>
            <a:r>
              <a:rPr lang="fr-FR" b="1" dirty="0" smtClean="0"/>
              <a:t>des structures et </a:t>
            </a:r>
            <a:r>
              <a:rPr lang="fr-FR" b="1" dirty="0" smtClean="0"/>
              <a:t>des processus </a:t>
            </a:r>
            <a:r>
              <a:rPr lang="fr-FR" b="1" dirty="0" smtClean="0"/>
              <a:t>adaptés, dans les organisations où ils travaillent.</a:t>
            </a:r>
            <a:r>
              <a:rPr lang="fr-FR" b="0" dirty="0" smtClean="0"/>
              <a:t> </a:t>
            </a:r>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8F65AE31-2B93-409D-86E6-776BEB72C21E}" type="slidenum">
              <a:rPr lang="nl-NL" smtClean="0"/>
              <a:t>29</a:t>
            </a:fld>
            <a:endParaRPr lang="nl-NL" smtClean="0"/>
          </a:p>
        </p:txBody>
      </p:sp>
    </p:spTree>
    <p:extLst>
      <p:ext uri="{BB962C8B-B14F-4D97-AF65-F5344CB8AC3E}">
        <p14:creationId xmlns:p14="http://schemas.microsoft.com/office/powerpoint/2010/main" val="20346203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fr-FR" b="1" dirty="0" smtClean="0"/>
              <a:t>Définition</a:t>
            </a:r>
          </a:p>
        </p:txBody>
      </p:sp>
      <p:sp>
        <p:nvSpPr>
          <p:cNvPr id="3" name="Tijdelijke aanduiding voor inhoud 2"/>
          <p:cNvSpPr>
            <a:spLocks noGrp="1"/>
          </p:cNvSpPr>
          <p:nvPr>
            <p:ph idx="1"/>
          </p:nvPr>
        </p:nvSpPr>
        <p:spPr/>
        <p:txBody>
          <a:bodyPr>
            <a:normAutofit/>
          </a:bodyPr>
          <a:lstStyle/>
          <a:p>
            <a:pPr marL="0" indent="0">
              <a:buNone/>
              <a:defRPr b="0" i="0"/>
            </a:pPr>
            <a:r>
              <a:rPr lang="fr-FR" sz="3600" dirty="0" smtClean="0"/>
              <a:t>Être compétent en matière de santé signifie être en mesure de trouver et d’interpréter des informations touchant à la santé et de les appliquer pour améliorer sa santé et sa qualité de vie.</a:t>
            </a:r>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2A3E6D9B-4D68-4D3D-AC49-F4F9816AB365}" type="slidenum">
              <a:rPr lang="nl-NL" smtClean="0"/>
              <a:t>3</a:t>
            </a:fld>
            <a:endParaRPr lang="nl-NL" smtClean="0"/>
          </a:p>
        </p:txBody>
      </p:sp>
    </p:spTree>
    <p:extLst>
      <p:ext uri="{BB962C8B-B14F-4D97-AF65-F5344CB8AC3E}">
        <p14:creationId xmlns:p14="http://schemas.microsoft.com/office/powerpoint/2010/main" val="179724414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536825"/>
            <a:ext cx="10515600" cy="1325563"/>
          </a:xfrm>
        </p:spPr>
        <p:txBody>
          <a:bodyPr/>
          <a:lstStyle/>
          <a:p>
            <a:pPr>
              <a:defRPr b="0" i="0"/>
            </a:pPr>
            <a:r>
              <a:rPr lang="x-none" b="1" dirty="0" smtClean="0"/>
              <a:t>Merci de votre attention</a:t>
            </a:r>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B1CB13D0-9171-4219-BEE0-82B03955F4E1}" type="slidenum">
              <a:rPr lang="nl-NL" smtClean="0"/>
              <a:t>30</a:t>
            </a:fld>
            <a:endParaRPr lang="nl-NL" smtClean="0"/>
          </a:p>
        </p:txBody>
      </p:sp>
    </p:spTree>
    <p:extLst>
      <p:ext uri="{BB962C8B-B14F-4D97-AF65-F5344CB8AC3E}">
        <p14:creationId xmlns:p14="http://schemas.microsoft.com/office/powerpoint/2010/main" val="12268162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125200" cy="1325563"/>
          </a:xfrm>
        </p:spPr>
        <p:txBody>
          <a:bodyPr/>
          <a:lstStyle/>
          <a:p>
            <a:pPr>
              <a:defRPr b="0" i="0"/>
            </a:pPr>
            <a:r>
              <a:rPr lang="x-none" b="1" dirty="0" smtClean="0"/>
              <a:t>Les informations </a:t>
            </a:r>
            <a:r>
              <a:rPr lang="fr-BE" b="1" dirty="0" smtClean="0"/>
              <a:t>relatives à</a:t>
            </a:r>
            <a:r>
              <a:rPr lang="x-none" b="1" dirty="0" smtClean="0"/>
              <a:t> la santé sont </a:t>
            </a:r>
            <a:r>
              <a:rPr lang="fr-BE" b="1" dirty="0" smtClean="0"/>
              <a:t>omniprésentes</a:t>
            </a:r>
            <a:endParaRPr lang="x-none" b="1" dirty="0" smtClean="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p:blipFill>
        <p:spPr>
          <a:xfrm>
            <a:off x="4492992" y="1553337"/>
            <a:ext cx="2898408" cy="4346078"/>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p:blipFill>
        <p:spPr>
          <a:xfrm>
            <a:off x="7553692" y="1553337"/>
            <a:ext cx="2885708" cy="4327036"/>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p:blipFill>
        <p:spPr>
          <a:xfrm>
            <a:off x="1435100" y="1553337"/>
            <a:ext cx="2895600" cy="4341868"/>
          </a:xfrm>
          <a:prstGeom prst="rect">
            <a:avLst/>
          </a:prstGeom>
        </p:spPr>
      </p:pic>
      <p:sp>
        <p:nvSpPr>
          <p:cNvPr id="7" name="Tekstvak 6"/>
          <p:cNvSpPr txBox="1"/>
          <p:nvPr/>
        </p:nvSpPr>
        <p:spPr>
          <a:xfrm>
            <a:off x="1003300" y="5234041"/>
            <a:ext cx="3563052" cy="457657"/>
          </a:xfrm>
          <a:prstGeom prst="rect">
            <a:avLst/>
          </a:prstGeom>
          <a:solidFill>
            <a:schemeClr val="bg1">
              <a:lumMod val="95000"/>
            </a:schemeClr>
          </a:solidFill>
        </p:spPr>
        <p:txBody>
          <a:bodyPr wrap="none" rtlCol="0">
            <a:spAutoFit/>
          </a:bodyPr>
          <a:lstStyle/>
          <a:p>
            <a:pPr>
              <a:defRPr b="0" i="0"/>
            </a:pPr>
            <a:r>
              <a:rPr lang="x-none" sz="2400" dirty="0" smtClean="0"/>
              <a:t>Dans les situations de soins</a:t>
            </a:r>
          </a:p>
        </p:txBody>
      </p:sp>
      <p:sp>
        <p:nvSpPr>
          <p:cNvPr id="8" name="Tekstvak 7"/>
          <p:cNvSpPr txBox="1"/>
          <p:nvPr/>
        </p:nvSpPr>
        <p:spPr>
          <a:xfrm>
            <a:off x="4028777" y="1677616"/>
            <a:ext cx="5091009" cy="461665"/>
          </a:xfrm>
          <a:prstGeom prst="rect">
            <a:avLst/>
          </a:prstGeom>
          <a:solidFill>
            <a:schemeClr val="bg1">
              <a:lumMod val="95000"/>
            </a:schemeClr>
          </a:solidFill>
        </p:spPr>
        <p:txBody>
          <a:bodyPr wrap="none" rtlCol="0">
            <a:spAutoFit/>
          </a:bodyPr>
          <a:lstStyle/>
          <a:p>
            <a:pPr>
              <a:defRPr b="0" i="0"/>
            </a:pPr>
            <a:r>
              <a:rPr lang="fr-BE" sz="2400" dirty="0" smtClean="0"/>
              <a:t>Lorsque l’on parle de </a:t>
            </a:r>
            <a:r>
              <a:rPr lang="x-none" sz="2400" dirty="0" smtClean="0"/>
              <a:t>facteurs de risque</a:t>
            </a:r>
          </a:p>
        </p:txBody>
      </p:sp>
      <p:sp>
        <p:nvSpPr>
          <p:cNvPr id="9" name="Tekstvak 8"/>
          <p:cNvSpPr txBox="1"/>
          <p:nvPr/>
        </p:nvSpPr>
        <p:spPr>
          <a:xfrm>
            <a:off x="8005263" y="4864709"/>
            <a:ext cx="4324774" cy="830997"/>
          </a:xfrm>
          <a:prstGeom prst="rect">
            <a:avLst/>
          </a:prstGeom>
          <a:solidFill>
            <a:schemeClr val="bg1">
              <a:lumMod val="95000"/>
            </a:schemeClr>
          </a:solidFill>
        </p:spPr>
        <p:txBody>
          <a:bodyPr wrap="none" rtlCol="0">
            <a:spAutoFit/>
          </a:bodyPr>
          <a:lstStyle/>
          <a:p>
            <a:pPr>
              <a:defRPr b="0" i="0"/>
            </a:pPr>
            <a:r>
              <a:rPr lang="fr-BE" sz="2400" dirty="0" smtClean="0"/>
              <a:t>Lorsque l’on parle de </a:t>
            </a:r>
            <a:r>
              <a:rPr lang="x-none" sz="2400" dirty="0" smtClean="0"/>
              <a:t>facteurs qui</a:t>
            </a:r>
          </a:p>
          <a:p>
            <a:pPr>
              <a:defRPr b="0" i="0"/>
            </a:pPr>
            <a:r>
              <a:rPr lang="x-none" sz="2400" dirty="0"/>
              <a:t>améliorent la qualité de vie </a:t>
            </a:r>
          </a:p>
        </p:txBody>
      </p:sp>
      <p:sp>
        <p:nvSpPr>
          <p:cNvPr id="11" name="Tijdelijke aanduiding voor voettekst 10"/>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12" name="Tijdelijke aanduiding voor dianummer 11"/>
          <p:cNvSpPr>
            <a:spLocks noGrp="1"/>
          </p:cNvSpPr>
          <p:nvPr>
            <p:ph type="sldNum" sz="quarter" idx="12"/>
          </p:nvPr>
        </p:nvSpPr>
        <p:spPr/>
        <p:txBody>
          <a:bodyPr/>
          <a:lstStyle/>
          <a:p>
            <a:pPr>
              <a:defRPr b="0" i="0"/>
            </a:pPr>
            <a:fld id="{7F54E5B5-C371-4071-9074-F34F35799C63}" type="slidenum">
              <a:rPr lang="nl-NL" smtClean="0"/>
              <a:t>4</a:t>
            </a:fld>
            <a:endParaRPr lang="nl-NL" smtClean="0"/>
          </a:p>
        </p:txBody>
      </p:sp>
    </p:spTree>
    <p:extLst>
      <p:ext uri="{BB962C8B-B14F-4D97-AF65-F5344CB8AC3E}">
        <p14:creationId xmlns:p14="http://schemas.microsoft.com/office/powerpoint/2010/main" val="13456295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a:extLst>
              <a:ext uri="{28A0092B-C50C-407E-A947-70E740481C1C}">
                <a14:useLocalDpi xmlns:a14="http://schemas.microsoft.com/office/drawing/2010/main" val="0"/>
              </a:ext>
            </a:extLst>
          </a:blip>
          <a:stretch/>
        </p:blipFill>
        <p:spPr>
          <a:xfrm>
            <a:off x="838200" y="-824824"/>
            <a:ext cx="7166548" cy="8559749"/>
          </a:xfrm>
          <a:prstGeom prst="rect">
            <a:avLst/>
          </a:prstGeom>
        </p:spPr>
      </p:pic>
      <p:sp>
        <p:nvSpPr>
          <p:cNvPr id="6" name="Tijdelijke aanduiding voor dianummer 5"/>
          <p:cNvSpPr>
            <a:spLocks noGrp="1"/>
          </p:cNvSpPr>
          <p:nvPr>
            <p:ph type="sldNum" sz="quarter" idx="12"/>
          </p:nvPr>
        </p:nvSpPr>
        <p:spPr/>
        <p:txBody>
          <a:bodyPr/>
          <a:lstStyle/>
          <a:p>
            <a:pPr>
              <a:defRPr b="0" i="0"/>
            </a:pPr>
            <a:fld id="{727372DC-3612-4DC1-9AE7-954EA78E5B2D}" type="slidenum">
              <a:rPr lang="nl-NL" smtClean="0"/>
              <a:t>5</a:t>
            </a:fld>
            <a:endParaRPr lang="nl-NL" smtClean="0"/>
          </a:p>
        </p:txBody>
      </p:sp>
      <p:sp>
        <p:nvSpPr>
          <p:cNvPr id="7" name="Tekstvak 6"/>
          <p:cNvSpPr txBox="1"/>
          <p:nvPr/>
        </p:nvSpPr>
        <p:spPr>
          <a:xfrm>
            <a:off x="0" y="6027003"/>
            <a:ext cx="2023340" cy="823783"/>
          </a:xfrm>
          <a:prstGeom prst="rect">
            <a:avLst/>
          </a:prstGeom>
          <a:noFill/>
        </p:spPr>
        <p:txBody>
          <a:bodyPr wrap="square" rtlCol="0">
            <a:spAutoFit/>
          </a:bodyPr>
          <a:lstStyle/>
          <a:p>
            <a:pPr>
              <a:defRPr b="0" i="0"/>
            </a:pPr>
            <a:r>
              <a:rPr lang="x-none" sz="1200" dirty="0" smtClean="0"/>
              <a:t>Source : Cultures &amp; Santé, la littératie en santé. D’un concept à la pratique. Guide d’animation, 2016.</a:t>
            </a:r>
          </a:p>
        </p:txBody>
      </p:sp>
      <p:sp>
        <p:nvSpPr>
          <p:cNvPr id="8" name="Tekstvak 7"/>
          <p:cNvSpPr txBox="1"/>
          <p:nvPr/>
        </p:nvSpPr>
        <p:spPr>
          <a:xfrm>
            <a:off x="2857500" y="6049744"/>
            <a:ext cx="1312904" cy="640720"/>
          </a:xfrm>
          <a:prstGeom prst="rect">
            <a:avLst/>
          </a:prstGeom>
          <a:noFill/>
        </p:spPr>
        <p:txBody>
          <a:bodyPr wrap="none" rtlCol="0">
            <a:spAutoFit/>
          </a:bodyPr>
          <a:lstStyle/>
          <a:p>
            <a:pPr>
              <a:defRPr b="0" i="0"/>
            </a:pPr>
            <a:r>
              <a:rPr lang="x-none" smtClean="0"/>
              <a:t>Dimension</a:t>
            </a:r>
          </a:p>
          <a:p>
            <a:pPr algn="ctr">
              <a:defRPr b="0" i="0"/>
            </a:pPr>
            <a:r>
              <a:rPr lang="x-none" smtClean="0"/>
              <a:t> individuelle</a:t>
            </a:r>
          </a:p>
        </p:txBody>
      </p:sp>
      <p:sp>
        <p:nvSpPr>
          <p:cNvPr id="9" name="Tekstvak 8"/>
          <p:cNvSpPr txBox="1"/>
          <p:nvPr/>
        </p:nvSpPr>
        <p:spPr>
          <a:xfrm>
            <a:off x="4942979" y="6087844"/>
            <a:ext cx="1351042" cy="640720"/>
          </a:xfrm>
          <a:prstGeom prst="rect">
            <a:avLst/>
          </a:prstGeom>
          <a:noFill/>
        </p:spPr>
        <p:txBody>
          <a:bodyPr wrap="none" rtlCol="0">
            <a:spAutoFit/>
          </a:bodyPr>
          <a:lstStyle/>
          <a:p>
            <a:pPr>
              <a:defRPr b="0" i="0"/>
            </a:pPr>
            <a:r>
              <a:rPr lang="x-none" smtClean="0"/>
              <a:t>Dimension</a:t>
            </a:r>
          </a:p>
          <a:p>
            <a:pPr>
              <a:defRPr b="0" i="0"/>
            </a:pPr>
            <a:r>
              <a:rPr lang="x-none" smtClean="0"/>
              <a:t> systémique </a:t>
            </a:r>
          </a:p>
        </p:txBody>
      </p:sp>
      <p:sp>
        <p:nvSpPr>
          <p:cNvPr id="10" name="Afgeronde rechthoek 9"/>
          <p:cNvSpPr/>
          <p:nvPr/>
        </p:nvSpPr>
        <p:spPr>
          <a:xfrm>
            <a:off x="4739663" y="4279900"/>
            <a:ext cx="1356337" cy="2441575"/>
          </a:xfrm>
          <a:prstGeom prst="roundRect">
            <a:avLst/>
          </a:prstGeom>
          <a:noFill/>
          <a:ln w="57150" cap="flat" algn="ctr">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1" name="Afgeronde rechthoek 10"/>
          <p:cNvSpPr/>
          <p:nvPr/>
        </p:nvSpPr>
        <p:spPr>
          <a:xfrm>
            <a:off x="2800470" y="4279900"/>
            <a:ext cx="1356337" cy="2441575"/>
          </a:xfrm>
          <a:prstGeom prst="roundRect">
            <a:avLst/>
          </a:prstGeom>
          <a:noFill/>
          <a:ln w="57150" cap="flat" algn="ctr">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4" name="Titel 1"/>
          <p:cNvSpPr>
            <a:spLocks noGrp="1"/>
          </p:cNvSpPr>
          <p:nvPr>
            <p:ph type="title"/>
          </p:nvPr>
        </p:nvSpPr>
        <p:spPr>
          <a:xfrm>
            <a:off x="7732979" y="590331"/>
            <a:ext cx="4128821" cy="1325563"/>
          </a:xfrm>
        </p:spPr>
        <p:txBody>
          <a:bodyPr>
            <a:normAutofit fontScale="90000"/>
          </a:bodyPr>
          <a:lstStyle/>
          <a:p>
            <a:pPr>
              <a:defRPr b="0" i="0"/>
            </a:pPr>
            <a:r>
              <a:rPr lang="x-none" b="1" dirty="0" smtClean="0"/>
              <a:t>Les interventions peuvent </a:t>
            </a:r>
            <a:r>
              <a:rPr lang="fr-BE" b="1" dirty="0" smtClean="0"/>
              <a:t>agir</a:t>
            </a:r>
            <a:r>
              <a:rPr lang="x-none" b="1" dirty="0" smtClean="0"/>
              <a:t> sur de nombreux points</a:t>
            </a:r>
          </a:p>
        </p:txBody>
      </p:sp>
      <p:graphicFrame>
        <p:nvGraphicFramePr>
          <p:cNvPr id="17" name="Diagram 16"/>
          <p:cNvGraphicFramePr/>
          <p:nvPr>
            <p:extLst>
              <p:ext uri="{D42A27DB-BD31-4B8C-83A1-F6EECF244321}">
                <p14:modId xmlns:p14="http://schemas.microsoft.com/office/powerpoint/2010/main" val="1645288628"/>
              </p:ext>
            </p:extLst>
          </p:nvPr>
        </p:nvGraphicFramePr>
        <p:xfrm>
          <a:off x="8233348" y="2184400"/>
          <a:ext cx="3514152" cy="3903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kstvak 17"/>
          <p:cNvSpPr txBox="1"/>
          <p:nvPr/>
        </p:nvSpPr>
        <p:spPr>
          <a:xfrm>
            <a:off x="9182100" y="5256847"/>
            <a:ext cx="2023341" cy="457657"/>
          </a:xfrm>
          <a:prstGeom prst="rect">
            <a:avLst/>
          </a:prstGeom>
          <a:noFill/>
        </p:spPr>
        <p:txBody>
          <a:bodyPr wrap="square" rtlCol="0">
            <a:spAutoFit/>
          </a:bodyPr>
          <a:lstStyle/>
          <a:p>
            <a:pPr>
              <a:defRPr b="0" i="0"/>
            </a:pPr>
            <a:r>
              <a:rPr lang="x-none" sz="1200" smtClean="0"/>
              <a:t>Source : L. McCormack et al. (2016)</a:t>
            </a:r>
          </a:p>
        </p:txBody>
      </p:sp>
    </p:spTree>
    <p:extLst>
      <p:ext uri="{BB962C8B-B14F-4D97-AF65-F5344CB8AC3E}">
        <p14:creationId xmlns:p14="http://schemas.microsoft.com/office/powerpoint/2010/main" val="7268440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dirty="0" smtClean="0"/>
              <a:t>Question</a:t>
            </a:r>
            <a:r>
              <a:rPr lang="fr-BE" b="1" dirty="0" smtClean="0"/>
              <a:t>s</a:t>
            </a:r>
            <a:r>
              <a:rPr lang="x-none" b="1" dirty="0" smtClean="0"/>
              <a:t> à la base de cette étude</a:t>
            </a:r>
          </a:p>
        </p:txBody>
      </p:sp>
      <p:sp>
        <p:nvSpPr>
          <p:cNvPr id="3" name="Tijdelijke aanduiding voor inhoud 2"/>
          <p:cNvSpPr>
            <a:spLocks noGrp="1"/>
          </p:cNvSpPr>
          <p:nvPr>
            <p:ph idx="1"/>
          </p:nvPr>
        </p:nvSpPr>
        <p:spPr/>
        <p:txBody>
          <a:bodyPr>
            <a:normAutofit/>
          </a:bodyPr>
          <a:lstStyle/>
          <a:p>
            <a:pPr marL="0" indent="0">
              <a:buNone/>
              <a:defRPr b="0" i="0"/>
            </a:pPr>
            <a:r>
              <a:rPr lang="fr-FR" sz="3600" dirty="0" smtClean="0"/>
              <a:t>Que se passe-t-il ailleurs ? </a:t>
            </a:r>
            <a:br>
              <a:rPr lang="fr-FR" sz="3600" dirty="0" smtClean="0"/>
            </a:br>
            <a:r>
              <a:rPr lang="fr-FR" sz="3600" dirty="0" smtClean="0"/>
              <a:t>Quels enseignements pouvons-nous en tirer ?</a:t>
            </a:r>
          </a:p>
          <a:p>
            <a:pPr>
              <a:defRPr b="0" i="0"/>
            </a:pPr>
            <a:endParaRPr lang="fr-FR" sz="3600" dirty="0" smtClean="0"/>
          </a:p>
          <a:p>
            <a:pPr marL="0" indent="0">
              <a:buNone/>
              <a:defRPr b="0" i="0"/>
            </a:pPr>
            <a:r>
              <a:rPr lang="fr-FR" sz="3600" u="none" dirty="0" smtClean="0"/>
              <a:t>Approche : identifier et documenter dix pratiques étrangères innovantes et examiner quel en est le fil rouge. </a:t>
            </a:r>
          </a:p>
        </p:txBody>
      </p:sp>
      <p:sp>
        <p:nvSpPr>
          <p:cNvPr id="4" name="Tijdelijke aanduiding voor voettekst 3"/>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5" name="Tijdelijke aanduiding voor dianummer 4"/>
          <p:cNvSpPr>
            <a:spLocks noGrp="1"/>
          </p:cNvSpPr>
          <p:nvPr>
            <p:ph type="sldNum" sz="quarter" idx="12"/>
          </p:nvPr>
        </p:nvSpPr>
        <p:spPr/>
        <p:txBody>
          <a:bodyPr/>
          <a:lstStyle/>
          <a:p>
            <a:pPr>
              <a:defRPr b="0" i="0"/>
            </a:pPr>
            <a:fld id="{F623B942-9E80-430B-B919-870FD6DC381E}" type="slidenum">
              <a:rPr lang="nl-NL" smtClean="0"/>
              <a:t>6</a:t>
            </a:fld>
            <a:endParaRPr lang="nl-NL" smtClean="0"/>
          </a:p>
        </p:txBody>
      </p:sp>
    </p:spTree>
    <p:extLst>
      <p:ext uri="{BB962C8B-B14F-4D97-AF65-F5344CB8AC3E}">
        <p14:creationId xmlns:p14="http://schemas.microsoft.com/office/powerpoint/2010/main" val="14461425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b="0" i="0"/>
            </a:pPr>
            <a:r>
              <a:rPr lang="x-none" b="1" smtClean="0"/>
              <a:t>Défi</a:t>
            </a:r>
          </a:p>
        </p:txBody>
      </p:sp>
      <p:sp>
        <p:nvSpPr>
          <p:cNvPr id="3" name="Tijdelijke aanduiding voor inhoud 2"/>
          <p:cNvSpPr>
            <a:spLocks noGrp="1"/>
          </p:cNvSpPr>
          <p:nvPr>
            <p:ph idx="1"/>
          </p:nvPr>
        </p:nvSpPr>
        <p:spPr>
          <a:xfrm>
            <a:off x="685801" y="1863396"/>
            <a:ext cx="11033448" cy="1303137"/>
          </a:xfrm>
          <a:solidFill>
            <a:schemeClr val="bg1">
              <a:lumMod val="95000"/>
            </a:schemeClr>
          </a:solidFill>
        </p:spPr>
        <p:txBody>
          <a:bodyPr>
            <a:noAutofit/>
          </a:bodyPr>
          <a:lstStyle/>
          <a:p>
            <a:pPr marL="0" indent="0">
              <a:buNone/>
              <a:defRPr b="0" i="0"/>
            </a:pPr>
            <a:r>
              <a:rPr lang="fr-FR" b="1" dirty="0" smtClean="0"/>
              <a:t>Comment trouver dix pratiques pertinentes et représentatives dans un domaine qui peut difficilement être délimité (géographiquement et conceptuellement) ?</a:t>
            </a:r>
          </a:p>
        </p:txBody>
      </p:sp>
      <p:sp>
        <p:nvSpPr>
          <p:cNvPr id="8" name="Tekstvak 7"/>
          <p:cNvSpPr txBox="1"/>
          <p:nvPr/>
        </p:nvSpPr>
        <p:spPr>
          <a:xfrm>
            <a:off x="1146628" y="3927590"/>
            <a:ext cx="3694153" cy="1231106"/>
          </a:xfrm>
          <a:prstGeom prst="rect">
            <a:avLst/>
          </a:prstGeom>
          <a:noFill/>
        </p:spPr>
        <p:txBody>
          <a:bodyPr wrap="none" rtlCol="0">
            <a:spAutoFit/>
          </a:bodyPr>
          <a:lstStyle/>
          <a:p>
            <a:pPr>
              <a:defRPr b="0" i="0"/>
            </a:pPr>
            <a:r>
              <a:rPr lang="fr-FR" sz="2000" b="1" dirty="0" smtClean="0"/>
              <a:t>Approche holistique</a:t>
            </a:r>
          </a:p>
          <a:p>
            <a:pPr>
              <a:defRPr b="0" i="0"/>
            </a:pPr>
            <a:r>
              <a:rPr lang="fr-FR" dirty="0" smtClean="0"/>
              <a:t>(large groupe cible, nombreux points </a:t>
            </a:r>
          </a:p>
          <a:p>
            <a:pPr>
              <a:defRPr b="0" i="0"/>
            </a:pPr>
            <a:r>
              <a:rPr lang="fr-FR" dirty="0" smtClean="0"/>
              <a:t>d’interaction avec le système </a:t>
            </a:r>
          </a:p>
          <a:p>
            <a:pPr>
              <a:defRPr b="0" i="0"/>
            </a:pPr>
            <a:r>
              <a:rPr lang="fr-FR" dirty="0" smtClean="0"/>
              <a:t>de soins)</a:t>
            </a:r>
          </a:p>
        </p:txBody>
      </p:sp>
      <p:sp>
        <p:nvSpPr>
          <p:cNvPr id="9" name="Tekstvak 8"/>
          <p:cNvSpPr txBox="1"/>
          <p:nvPr/>
        </p:nvSpPr>
        <p:spPr>
          <a:xfrm>
            <a:off x="1146628" y="5081165"/>
            <a:ext cx="4703916" cy="954107"/>
          </a:xfrm>
          <a:prstGeom prst="rect">
            <a:avLst/>
          </a:prstGeom>
          <a:noFill/>
        </p:spPr>
        <p:txBody>
          <a:bodyPr wrap="none" rtlCol="0">
            <a:spAutoFit/>
          </a:bodyPr>
          <a:lstStyle/>
          <a:p>
            <a:pPr>
              <a:defRPr b="0" i="0"/>
            </a:pPr>
            <a:r>
              <a:rPr lang="fr-FR" sz="2000" b="1" dirty="0" smtClean="0"/>
              <a:t>Approche </a:t>
            </a:r>
            <a:r>
              <a:rPr lang="fr-FR" sz="2000" b="1" dirty="0" smtClean="0"/>
              <a:t>restreinte</a:t>
            </a:r>
            <a:endParaRPr lang="fr-FR" sz="2000" b="1" dirty="0" smtClean="0"/>
          </a:p>
          <a:p>
            <a:pPr>
              <a:defRPr b="0" i="0"/>
            </a:pPr>
            <a:r>
              <a:rPr lang="fr-FR" dirty="0" smtClean="0"/>
              <a:t>(groupe cible limité, peu de points d’interaction </a:t>
            </a:r>
          </a:p>
          <a:p>
            <a:pPr>
              <a:defRPr b="0" i="0"/>
            </a:pPr>
            <a:r>
              <a:rPr lang="fr-FR" dirty="0" smtClean="0"/>
              <a:t>avec le système de soins)</a:t>
            </a:r>
          </a:p>
        </p:txBody>
      </p:sp>
      <p:sp>
        <p:nvSpPr>
          <p:cNvPr id="10" name="Tekstvak 9"/>
          <p:cNvSpPr txBox="1"/>
          <p:nvPr/>
        </p:nvSpPr>
        <p:spPr>
          <a:xfrm>
            <a:off x="5754645" y="2960496"/>
            <a:ext cx="2287015" cy="976335"/>
          </a:xfrm>
          <a:prstGeom prst="rect">
            <a:avLst/>
          </a:prstGeom>
          <a:noFill/>
        </p:spPr>
        <p:txBody>
          <a:bodyPr wrap="none" rtlCol="0">
            <a:spAutoFit/>
          </a:bodyPr>
          <a:lstStyle/>
          <a:p>
            <a:pPr algn="ctr">
              <a:defRPr b="0" i="0"/>
            </a:pPr>
            <a:r>
              <a:rPr lang="fr-FR" sz="2000" b="1" dirty="0" smtClean="0"/>
              <a:t>Interventions avec</a:t>
            </a:r>
          </a:p>
          <a:p>
            <a:pPr algn="ctr">
              <a:defRPr b="0" i="0"/>
            </a:pPr>
            <a:r>
              <a:rPr lang="fr-FR" sz="2000" b="1" dirty="0" smtClean="0"/>
              <a:t>un impact direct</a:t>
            </a:r>
            <a:r>
              <a:rPr lang="fr-FR" sz="2000" b="0" dirty="0" smtClean="0"/>
              <a:t> sur</a:t>
            </a:r>
          </a:p>
          <a:p>
            <a:pPr algn="ctr">
              <a:defRPr b="0" i="0"/>
            </a:pPr>
            <a:r>
              <a:rPr lang="fr-FR" dirty="0" smtClean="0"/>
              <a:t>la </a:t>
            </a:r>
            <a:r>
              <a:rPr lang="fr-FR" dirty="0" err="1" smtClean="0"/>
              <a:t>littératie</a:t>
            </a:r>
            <a:r>
              <a:rPr lang="fr-FR" dirty="0" smtClean="0"/>
              <a:t> en santé</a:t>
            </a:r>
          </a:p>
        </p:txBody>
      </p:sp>
      <p:sp>
        <p:nvSpPr>
          <p:cNvPr id="11" name="Tekstvak 10"/>
          <p:cNvSpPr txBox="1"/>
          <p:nvPr/>
        </p:nvSpPr>
        <p:spPr>
          <a:xfrm>
            <a:off x="8592655" y="2937968"/>
            <a:ext cx="2485651" cy="976335"/>
          </a:xfrm>
          <a:prstGeom prst="rect">
            <a:avLst/>
          </a:prstGeom>
          <a:noFill/>
        </p:spPr>
        <p:txBody>
          <a:bodyPr wrap="none" rtlCol="0">
            <a:spAutoFit/>
          </a:bodyPr>
          <a:lstStyle/>
          <a:p>
            <a:pPr algn="ctr">
              <a:defRPr b="0" i="0"/>
            </a:pPr>
            <a:r>
              <a:rPr lang="fr-FR" sz="2000" b="1" dirty="0" smtClean="0"/>
              <a:t>Interventions avec</a:t>
            </a:r>
          </a:p>
          <a:p>
            <a:pPr algn="ctr">
              <a:defRPr b="0" i="0"/>
            </a:pPr>
            <a:r>
              <a:rPr lang="fr-FR" sz="2000" b="1" dirty="0" smtClean="0"/>
              <a:t>un impact indirect </a:t>
            </a:r>
            <a:r>
              <a:rPr lang="fr-FR" sz="2000" b="0" dirty="0" smtClean="0"/>
              <a:t>sur</a:t>
            </a:r>
          </a:p>
          <a:p>
            <a:pPr algn="ctr">
              <a:defRPr b="0" i="0"/>
            </a:pPr>
            <a:r>
              <a:rPr lang="fr-FR" dirty="0" smtClean="0"/>
              <a:t>la </a:t>
            </a:r>
            <a:r>
              <a:rPr lang="fr-FR" dirty="0" err="1" smtClean="0"/>
              <a:t>littératie</a:t>
            </a:r>
            <a:r>
              <a:rPr lang="fr-FR" dirty="0" smtClean="0"/>
              <a:t> en santé</a:t>
            </a:r>
          </a:p>
        </p:txBody>
      </p:sp>
      <p:sp>
        <p:nvSpPr>
          <p:cNvPr id="12" name="Rechthoek 11"/>
          <p:cNvSpPr/>
          <p:nvPr/>
        </p:nvSpPr>
        <p:spPr>
          <a:xfrm>
            <a:off x="5824095" y="4021583"/>
            <a:ext cx="2148115" cy="923330"/>
          </a:xfrm>
          <a:prstGeom prst="rect">
            <a:avLst/>
          </a:prstGeom>
          <a:solidFill>
            <a:srgbClr val="E5E460"/>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3" name="Rechthoek 12"/>
          <p:cNvSpPr/>
          <p:nvPr/>
        </p:nvSpPr>
        <p:spPr>
          <a:xfrm>
            <a:off x="8853889" y="4019531"/>
            <a:ext cx="2148115" cy="923330"/>
          </a:xfrm>
          <a:prstGeom prst="rect">
            <a:avLst/>
          </a:prstGeom>
          <a:solidFill>
            <a:schemeClr val="bg1">
              <a:lumMod val="95000"/>
            </a:schemeClr>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4" name="Rechthoek 13"/>
          <p:cNvSpPr/>
          <p:nvPr/>
        </p:nvSpPr>
        <p:spPr>
          <a:xfrm>
            <a:off x="8853889" y="5081165"/>
            <a:ext cx="2148115" cy="923330"/>
          </a:xfrm>
          <a:prstGeom prst="rect">
            <a:avLst/>
          </a:prstGeom>
          <a:solidFill>
            <a:schemeClr val="bg1">
              <a:lumMod val="95000"/>
            </a:schemeClr>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5" name="Rechthoek 14"/>
          <p:cNvSpPr/>
          <p:nvPr/>
        </p:nvSpPr>
        <p:spPr>
          <a:xfrm>
            <a:off x="5824095" y="5082671"/>
            <a:ext cx="2148115" cy="923330"/>
          </a:xfrm>
          <a:prstGeom prst="rect">
            <a:avLst/>
          </a:prstGeom>
          <a:solidFill>
            <a:srgbClr val="E5E460"/>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6" name="Tijdelijke aanduiding voor voettekst 15"/>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17" name="Tijdelijke aanduiding voor dianummer 16"/>
          <p:cNvSpPr>
            <a:spLocks noGrp="1"/>
          </p:cNvSpPr>
          <p:nvPr>
            <p:ph type="sldNum" sz="quarter" idx="12"/>
          </p:nvPr>
        </p:nvSpPr>
        <p:spPr/>
        <p:txBody>
          <a:bodyPr/>
          <a:lstStyle/>
          <a:p>
            <a:pPr>
              <a:defRPr b="0" i="0"/>
            </a:pPr>
            <a:fld id="{C8DE4FE1-B725-4719-9379-66B5F19063AD}" type="slidenum">
              <a:rPr lang="nl-NL" smtClean="0"/>
              <a:t>7</a:t>
            </a:fld>
            <a:endParaRPr lang="nl-NL" smtClean="0"/>
          </a:p>
        </p:txBody>
      </p:sp>
    </p:spTree>
    <p:extLst>
      <p:ext uri="{BB962C8B-B14F-4D97-AF65-F5344CB8AC3E}">
        <p14:creationId xmlns:p14="http://schemas.microsoft.com/office/powerpoint/2010/main" val="15916251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319312" y="3449093"/>
            <a:ext cx="5993602" cy="2998360"/>
          </a:xfrm>
          <a:prstGeom prst="rect">
            <a:avLst/>
          </a:prstGeom>
          <a:solidFill>
            <a:srgbClr val="E5E46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5" name="Rechthoek 4"/>
          <p:cNvSpPr/>
          <p:nvPr/>
        </p:nvSpPr>
        <p:spPr>
          <a:xfrm>
            <a:off x="319312" y="1239157"/>
            <a:ext cx="5993602" cy="2017486"/>
          </a:xfrm>
          <a:prstGeom prst="rect">
            <a:avLst/>
          </a:prstGeom>
          <a:solidFill>
            <a:srgbClr val="D4DCEF"/>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2" name="Titel 1"/>
          <p:cNvSpPr>
            <a:spLocks noGrp="1"/>
          </p:cNvSpPr>
          <p:nvPr>
            <p:ph type="title"/>
          </p:nvPr>
        </p:nvSpPr>
        <p:spPr>
          <a:xfrm>
            <a:off x="702216" y="94904"/>
            <a:ext cx="10515600" cy="1049003"/>
          </a:xfrm>
        </p:spPr>
        <p:txBody>
          <a:bodyPr/>
          <a:lstStyle/>
          <a:p>
            <a:pPr>
              <a:defRPr b="0" i="0"/>
            </a:pPr>
            <a:r>
              <a:rPr lang="x-none" b="1" dirty="0" smtClean="0"/>
              <a:t>Critères de recherche et de sélection </a:t>
            </a:r>
          </a:p>
        </p:txBody>
      </p:sp>
      <p:sp>
        <p:nvSpPr>
          <p:cNvPr id="3" name="Tijdelijke aanduiding voor inhoud 2"/>
          <p:cNvSpPr>
            <a:spLocks noGrp="1"/>
          </p:cNvSpPr>
          <p:nvPr>
            <p:ph idx="1"/>
          </p:nvPr>
        </p:nvSpPr>
        <p:spPr>
          <a:xfrm>
            <a:off x="558885" y="1426970"/>
            <a:ext cx="5754029" cy="4351338"/>
          </a:xfrm>
        </p:spPr>
        <p:txBody>
          <a:bodyPr>
            <a:noAutofit/>
          </a:bodyPr>
          <a:lstStyle/>
          <a:p>
            <a:pPr marL="0" indent="0">
              <a:buNone/>
              <a:defRPr b="0" i="0"/>
            </a:pPr>
            <a:r>
              <a:rPr lang="x-none" sz="2000" b="1" dirty="0" smtClean="0"/>
              <a:t>Critères qualitatifs</a:t>
            </a:r>
          </a:p>
          <a:p>
            <a:pPr>
              <a:defRPr b="0" i="0"/>
            </a:pPr>
            <a:r>
              <a:rPr lang="x-none" sz="2000" i="0" dirty="0" smtClean="0"/>
              <a:t>Des pratiques </a:t>
            </a:r>
            <a:r>
              <a:rPr lang="x-none" sz="2000" i="1" dirty="0" smtClean="0"/>
              <a:t>innovantes </a:t>
            </a:r>
            <a:r>
              <a:rPr lang="x-none" sz="2000" i="0" dirty="0" smtClean="0"/>
              <a:t>et </a:t>
            </a:r>
            <a:r>
              <a:rPr lang="x-none" sz="2000" i="1" dirty="0" smtClean="0"/>
              <a:t>inspirantes</a:t>
            </a:r>
            <a:r>
              <a:rPr lang="x-none" sz="2000" i="0" dirty="0" smtClean="0"/>
              <a:t>.</a:t>
            </a:r>
          </a:p>
          <a:p>
            <a:pPr>
              <a:defRPr b="0" i="0"/>
            </a:pPr>
            <a:r>
              <a:rPr lang="x-none" sz="2000" dirty="0" smtClean="0"/>
              <a:t>Étayées par des notions </a:t>
            </a:r>
            <a:r>
              <a:rPr lang="x-none" sz="2000" i="1" dirty="0" smtClean="0"/>
              <a:t>scientifiques ;</a:t>
            </a:r>
            <a:r>
              <a:rPr lang="x-none" sz="2000" dirty="0" smtClean="0"/>
              <a:t> </a:t>
            </a:r>
            <a:r>
              <a:rPr lang="x-none" sz="2000" i="1" dirty="0" smtClean="0"/>
              <a:t>impact</a:t>
            </a:r>
            <a:r>
              <a:rPr lang="x-none" sz="2000" dirty="0" smtClean="0"/>
              <a:t> démontrable.</a:t>
            </a:r>
          </a:p>
          <a:p>
            <a:pPr marL="0" indent="0">
              <a:buNone/>
              <a:defRPr b="0" i="0"/>
            </a:pPr>
            <a:endParaRPr lang="nl-NL" sz="2000" dirty="0"/>
          </a:p>
          <a:p>
            <a:pPr marL="0" indent="0">
              <a:buNone/>
              <a:defRPr b="0" i="0"/>
            </a:pPr>
            <a:endParaRPr lang="fr-BE" sz="2000" b="1" dirty="0" smtClean="0"/>
          </a:p>
          <a:p>
            <a:pPr marL="0" indent="0">
              <a:buNone/>
              <a:defRPr b="0" i="0"/>
            </a:pPr>
            <a:r>
              <a:rPr lang="x-none" sz="2000" b="1" dirty="0" smtClean="0"/>
              <a:t>Critères liés au contexte et à l</a:t>
            </a:r>
            <a:r>
              <a:rPr lang="fr-BE" sz="2000" b="1" dirty="0" smtClean="0"/>
              <a:t>’</a:t>
            </a:r>
            <a:r>
              <a:rPr lang="x-none" sz="2000" b="1" dirty="0" smtClean="0"/>
              <a:t>approche</a:t>
            </a:r>
          </a:p>
          <a:p>
            <a:pPr>
              <a:defRPr b="0" i="0"/>
            </a:pPr>
            <a:r>
              <a:rPr lang="x-none" sz="2000" dirty="0" smtClean="0"/>
              <a:t>Accent mis sur les soins de </a:t>
            </a:r>
            <a:r>
              <a:rPr lang="x-none" sz="2000" i="1" dirty="0" smtClean="0"/>
              <a:t>première ligne</a:t>
            </a:r>
            <a:r>
              <a:rPr lang="x-none" sz="2000" dirty="0" smtClean="0"/>
              <a:t>. </a:t>
            </a:r>
          </a:p>
          <a:p>
            <a:pPr>
              <a:defRPr b="0" i="0"/>
            </a:pPr>
            <a:r>
              <a:rPr lang="x-none" sz="2000" dirty="0" smtClean="0"/>
              <a:t>Impulsion des </a:t>
            </a:r>
            <a:r>
              <a:rPr lang="x-none" sz="2000" i="1" dirty="0" smtClean="0"/>
              <a:t>soins communautaires ou de quartier</a:t>
            </a:r>
            <a:r>
              <a:rPr lang="x-none" sz="2000" dirty="0" smtClean="0"/>
              <a:t>.</a:t>
            </a:r>
          </a:p>
          <a:p>
            <a:pPr>
              <a:defRPr b="0" i="0"/>
            </a:pPr>
            <a:r>
              <a:rPr lang="x-none" sz="2000" i="0" dirty="0" smtClean="0"/>
              <a:t>La participation des citoyens et des patients occupe une place centrale. </a:t>
            </a:r>
          </a:p>
          <a:p>
            <a:pPr>
              <a:defRPr b="0" i="0"/>
            </a:pPr>
            <a:r>
              <a:rPr lang="x-none" sz="2000" dirty="0" smtClean="0"/>
              <a:t>Attention accordée à la </a:t>
            </a:r>
            <a:r>
              <a:rPr lang="x-none" sz="2000" i="1" dirty="0" smtClean="0"/>
              <a:t>littératie spécifique à certaines maladies</a:t>
            </a:r>
            <a:r>
              <a:rPr lang="x-none" sz="2000" dirty="0" smtClean="0"/>
              <a:t>.</a:t>
            </a:r>
          </a:p>
        </p:txBody>
      </p:sp>
      <p:sp>
        <p:nvSpPr>
          <p:cNvPr id="6" name="Rechthoek 5"/>
          <p:cNvSpPr/>
          <p:nvPr/>
        </p:nvSpPr>
        <p:spPr>
          <a:xfrm>
            <a:off x="6422569" y="1239157"/>
            <a:ext cx="5486400" cy="2017486"/>
          </a:xfrm>
          <a:prstGeom prst="rect">
            <a:avLst/>
          </a:prstGeom>
          <a:solidFill>
            <a:srgbClr val="F7F8F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7" name="Rechthoek 6"/>
          <p:cNvSpPr/>
          <p:nvPr/>
        </p:nvSpPr>
        <p:spPr>
          <a:xfrm>
            <a:off x="6422569" y="3449093"/>
            <a:ext cx="5486400" cy="2812007"/>
          </a:xfrm>
          <a:prstGeom prst="rect">
            <a:avLst/>
          </a:prstGeom>
          <a:solidFill>
            <a:srgbClr val="F8F09B"/>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4" name="Tijdelijke aanduiding voor inhoud 2"/>
          <p:cNvSpPr txBox="1"/>
          <p:nvPr/>
        </p:nvSpPr>
        <p:spPr>
          <a:xfrm>
            <a:off x="6636301" y="1046706"/>
            <a:ext cx="5272668" cy="50892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b="0" i="0"/>
            </a:pPr>
            <a:endParaRPr lang="nl-NL" dirty="0" smtClean="0"/>
          </a:p>
          <a:p>
            <a:pPr marL="0" indent="0">
              <a:buFont typeface="Arial"/>
              <a:buNone/>
              <a:defRPr b="0" i="0"/>
            </a:pPr>
            <a:r>
              <a:rPr lang="x-none" sz="2000" b="1" dirty="0" smtClean="0"/>
              <a:t>Critères liés au groupe cible</a:t>
            </a:r>
          </a:p>
          <a:p>
            <a:pPr>
              <a:defRPr b="0" i="0"/>
            </a:pPr>
            <a:r>
              <a:rPr lang="x-none" sz="2000" dirty="0" smtClean="0"/>
              <a:t>Accent mis sur les </a:t>
            </a:r>
            <a:r>
              <a:rPr lang="x-none" sz="2000" i="1" dirty="0" smtClean="0"/>
              <a:t>groupes les plus vulnérables </a:t>
            </a:r>
            <a:r>
              <a:rPr lang="x-none" sz="2000" dirty="0" smtClean="0"/>
              <a:t>de la société.</a:t>
            </a:r>
          </a:p>
          <a:p>
            <a:pPr>
              <a:defRPr b="0" i="0"/>
            </a:pPr>
            <a:r>
              <a:rPr lang="x-none" sz="2000" dirty="0" smtClean="0"/>
              <a:t>Accent mis sur un </a:t>
            </a:r>
            <a:r>
              <a:rPr lang="x-none" sz="2000" i="1" dirty="0" smtClean="0"/>
              <a:t>groupe cible culturellement diversifié</a:t>
            </a:r>
            <a:r>
              <a:rPr lang="x-none" sz="2000" dirty="0" smtClean="0"/>
              <a:t>.</a:t>
            </a:r>
          </a:p>
          <a:p>
            <a:pPr>
              <a:defRPr b="0" i="0"/>
            </a:pPr>
            <a:endParaRPr lang="nl-NL" sz="2200" dirty="0" smtClean="0"/>
          </a:p>
          <a:p>
            <a:pPr marL="0" indent="0">
              <a:spcBef>
                <a:spcPts val="2200"/>
              </a:spcBef>
              <a:buFont typeface="Arial"/>
              <a:buNone/>
              <a:defRPr b="0" i="0"/>
            </a:pPr>
            <a:r>
              <a:rPr lang="x-none" sz="2200" b="1" dirty="0" smtClean="0"/>
              <a:t>Critères visant la diversité du portefeuille collecté</a:t>
            </a:r>
          </a:p>
          <a:p>
            <a:pPr>
              <a:defRPr b="0" i="0"/>
            </a:pPr>
            <a:r>
              <a:rPr lang="x-none" sz="2200" dirty="0" smtClean="0"/>
              <a:t>Au travers de l</a:t>
            </a:r>
            <a:r>
              <a:rPr lang="fr-BE" sz="2200" dirty="0" smtClean="0"/>
              <a:t>’</a:t>
            </a:r>
            <a:r>
              <a:rPr lang="x-none" sz="2200" dirty="0" smtClean="0"/>
              <a:t>ensemble de</a:t>
            </a:r>
            <a:r>
              <a:rPr lang="fr-BE" sz="2200" dirty="0" smtClean="0"/>
              <a:t>s</a:t>
            </a:r>
            <a:r>
              <a:rPr lang="x-none" sz="2200" dirty="0" smtClean="0"/>
              <a:t> pratiques : </a:t>
            </a:r>
            <a:r>
              <a:rPr lang="fr-BE" sz="2200" dirty="0" smtClean="0"/>
              <a:t>la </a:t>
            </a:r>
            <a:r>
              <a:rPr lang="x-none" sz="2200" dirty="0" smtClean="0"/>
              <a:t>diversité en ce qui concerne les </a:t>
            </a:r>
            <a:r>
              <a:rPr lang="x-none" sz="2200" i="1" dirty="0" smtClean="0"/>
              <a:t>objectifs</a:t>
            </a:r>
            <a:r>
              <a:rPr lang="x-none" sz="2200" dirty="0" smtClean="0"/>
              <a:t>.</a:t>
            </a:r>
          </a:p>
          <a:p>
            <a:pPr>
              <a:defRPr b="0" i="0"/>
            </a:pPr>
            <a:r>
              <a:rPr lang="x-none" sz="2200" dirty="0" smtClean="0"/>
              <a:t>Au travers de l</a:t>
            </a:r>
            <a:r>
              <a:rPr lang="fr-BE" sz="2200" dirty="0" smtClean="0"/>
              <a:t>’</a:t>
            </a:r>
            <a:r>
              <a:rPr lang="x-none" sz="2200" dirty="0" smtClean="0"/>
              <a:t>ensemble de</a:t>
            </a:r>
            <a:r>
              <a:rPr lang="fr-BE" sz="2200" dirty="0" smtClean="0"/>
              <a:t>s</a:t>
            </a:r>
            <a:r>
              <a:rPr lang="x-none" sz="2200" dirty="0" smtClean="0"/>
              <a:t> pratiques : </a:t>
            </a:r>
            <a:r>
              <a:rPr lang="fr-BE" sz="2200" dirty="0" smtClean="0"/>
              <a:t>la </a:t>
            </a:r>
            <a:r>
              <a:rPr lang="x-none" sz="2200" dirty="0" smtClean="0"/>
              <a:t>diversité en ce qui concerne les </a:t>
            </a:r>
            <a:r>
              <a:rPr lang="x-none" sz="2200" i="1" dirty="0" smtClean="0"/>
              <a:t>méthodologies</a:t>
            </a:r>
            <a:r>
              <a:rPr lang="x-none" sz="2200" dirty="0" smtClean="0"/>
              <a:t> utilisées.</a:t>
            </a:r>
          </a:p>
          <a:p>
            <a:pPr>
              <a:defRPr b="0" i="0"/>
            </a:pPr>
            <a:endParaRPr lang="nl-NL" dirty="0"/>
          </a:p>
        </p:txBody>
      </p:sp>
      <p:sp>
        <p:nvSpPr>
          <p:cNvPr id="9" name="Tijdelijke aanduiding voor voettekst 8"/>
          <p:cNvSpPr>
            <a:spLocks noGrp="1"/>
          </p:cNvSpPr>
          <p:nvPr>
            <p:ph type="ftr" sz="quarter" idx="11"/>
          </p:nvPr>
        </p:nvSpPr>
        <p:spPr/>
        <p:txBody>
          <a:bodyPr/>
          <a:lstStyle/>
          <a:p>
            <a:pPr>
              <a:defRPr b="0" i="0"/>
            </a:pPr>
            <a:r>
              <a:rPr lang="x-none" dirty="0" smtClean="0"/>
              <a:t>Conférence : Favoriser la littératie en santé dans la première ligne – Fonds Dr Daniël De Coninck – 20.11.2018</a:t>
            </a:r>
          </a:p>
        </p:txBody>
      </p:sp>
      <p:sp>
        <p:nvSpPr>
          <p:cNvPr id="10" name="Tijdelijke aanduiding voor dianummer 9"/>
          <p:cNvSpPr>
            <a:spLocks noGrp="1"/>
          </p:cNvSpPr>
          <p:nvPr>
            <p:ph type="sldNum" sz="quarter" idx="12"/>
          </p:nvPr>
        </p:nvSpPr>
        <p:spPr/>
        <p:txBody>
          <a:bodyPr/>
          <a:lstStyle/>
          <a:p>
            <a:pPr>
              <a:defRPr b="0" i="0"/>
            </a:pPr>
            <a:fld id="{2100C09B-0343-4C45-A3C3-1BF4F5051B85}" type="slidenum">
              <a:rPr lang="nl-NL" smtClean="0"/>
              <a:t>8</a:t>
            </a:fld>
            <a:endParaRPr lang="nl-NL" smtClean="0"/>
          </a:p>
        </p:txBody>
      </p:sp>
    </p:spTree>
    <p:extLst>
      <p:ext uri="{BB962C8B-B14F-4D97-AF65-F5344CB8AC3E}">
        <p14:creationId xmlns:p14="http://schemas.microsoft.com/office/powerpoint/2010/main" val="12444604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p:blipFill>
        <p:spPr>
          <a:xfrm>
            <a:off x="483335" y="215177"/>
            <a:ext cx="9667843" cy="6443713"/>
          </a:xfrm>
          <a:prstGeom prst="rect">
            <a:avLst/>
          </a:prstGeom>
        </p:spPr>
      </p:pic>
      <p:sp>
        <p:nvSpPr>
          <p:cNvPr id="2" name="Titel 1"/>
          <p:cNvSpPr>
            <a:spLocks noGrp="1"/>
          </p:cNvSpPr>
          <p:nvPr>
            <p:ph type="title"/>
          </p:nvPr>
        </p:nvSpPr>
        <p:spPr>
          <a:xfrm>
            <a:off x="527451" y="5878144"/>
            <a:ext cx="6159077" cy="569004"/>
          </a:xfrm>
          <a:solidFill>
            <a:schemeClr val="bg1">
              <a:lumMod val="95000"/>
            </a:schemeClr>
          </a:solidFill>
        </p:spPr>
        <p:txBody>
          <a:bodyPr>
            <a:normAutofit/>
          </a:bodyPr>
          <a:lstStyle/>
          <a:p>
            <a:pPr>
              <a:defRPr b="0" i="0"/>
            </a:pPr>
            <a:r>
              <a:rPr lang="x-none" sz="2800" b="1" dirty="0" smtClean="0"/>
              <a:t>10 pratiques </a:t>
            </a:r>
            <a:r>
              <a:rPr lang="fr-BE" sz="2800" b="1" dirty="0" smtClean="0"/>
              <a:t>: répartition </a:t>
            </a:r>
            <a:r>
              <a:rPr lang="x-none" sz="2800" b="1" dirty="0" smtClean="0"/>
              <a:t>géographique</a:t>
            </a:r>
          </a:p>
        </p:txBody>
      </p:sp>
      <p:sp>
        <p:nvSpPr>
          <p:cNvPr id="3" name="Tekstvak 2"/>
          <p:cNvSpPr txBox="1"/>
          <p:nvPr/>
        </p:nvSpPr>
        <p:spPr>
          <a:xfrm>
            <a:off x="3794682" y="4645962"/>
            <a:ext cx="2121750" cy="640720"/>
          </a:xfrm>
          <a:prstGeom prst="rect">
            <a:avLst/>
          </a:prstGeom>
          <a:solidFill>
            <a:schemeClr val="bg1">
              <a:lumMod val="95000"/>
            </a:schemeClr>
          </a:solidFill>
        </p:spPr>
        <p:txBody>
          <a:bodyPr wrap="none" rtlCol="0">
            <a:spAutoFit/>
          </a:bodyPr>
          <a:lstStyle/>
          <a:p>
            <a:pPr>
              <a:defRPr b="0" i="0"/>
            </a:pPr>
            <a:r>
              <a:rPr lang="x-none" b="1" dirty="0" smtClean="0"/>
              <a:t>Ordonnance visuelle</a:t>
            </a:r>
          </a:p>
          <a:p>
            <a:pPr>
              <a:defRPr b="0" i="0"/>
            </a:pPr>
            <a:r>
              <a:rPr lang="x-none" i="1" dirty="0" smtClean="0"/>
              <a:t>France</a:t>
            </a:r>
          </a:p>
        </p:txBody>
      </p:sp>
      <p:sp>
        <p:nvSpPr>
          <p:cNvPr id="4" name="Tekstvak 3"/>
          <p:cNvSpPr txBox="1"/>
          <p:nvPr/>
        </p:nvSpPr>
        <p:spPr>
          <a:xfrm>
            <a:off x="3190238" y="2377966"/>
            <a:ext cx="2563516" cy="640720"/>
          </a:xfrm>
          <a:prstGeom prst="rect">
            <a:avLst/>
          </a:prstGeom>
          <a:solidFill>
            <a:schemeClr val="bg1">
              <a:lumMod val="95000"/>
            </a:schemeClr>
          </a:solidFill>
        </p:spPr>
        <p:txBody>
          <a:bodyPr wrap="none" rtlCol="0">
            <a:spAutoFit/>
          </a:bodyPr>
          <a:lstStyle/>
          <a:p>
            <a:pPr>
              <a:defRPr b="0" i="0"/>
            </a:pPr>
            <a:r>
              <a:rPr lang="x-none" b="1" dirty="0" smtClean="0"/>
              <a:t>The Health Literacy Place</a:t>
            </a:r>
          </a:p>
          <a:p>
            <a:pPr>
              <a:defRPr b="0" i="0"/>
            </a:pPr>
            <a:r>
              <a:rPr lang="x-none" i="1" dirty="0" smtClean="0"/>
              <a:t>Royaume-Uni (Écosse)</a:t>
            </a:r>
            <a:endParaRPr lang="x-none" i="0" dirty="0" smtClean="0"/>
          </a:p>
        </p:txBody>
      </p:sp>
      <p:sp>
        <p:nvSpPr>
          <p:cNvPr id="5" name="Tekstvak 4"/>
          <p:cNvSpPr txBox="1"/>
          <p:nvPr/>
        </p:nvSpPr>
        <p:spPr>
          <a:xfrm>
            <a:off x="3144925" y="3846840"/>
            <a:ext cx="2234575" cy="640720"/>
          </a:xfrm>
          <a:prstGeom prst="rect">
            <a:avLst/>
          </a:prstGeom>
          <a:solidFill>
            <a:schemeClr val="bg1">
              <a:lumMod val="95000"/>
            </a:schemeClr>
          </a:solidFill>
        </p:spPr>
        <p:txBody>
          <a:bodyPr wrap="none" rtlCol="0">
            <a:spAutoFit/>
          </a:bodyPr>
          <a:lstStyle/>
          <a:p>
            <a:pPr>
              <a:defRPr b="0" i="0"/>
            </a:pPr>
            <a:r>
              <a:rPr lang="x-none" b="1" dirty="0" smtClean="0"/>
              <a:t>Bristol Off the Record</a:t>
            </a:r>
          </a:p>
          <a:p>
            <a:pPr>
              <a:defRPr b="0" i="0"/>
            </a:pPr>
            <a:r>
              <a:rPr lang="x-none" i="1" dirty="0" smtClean="0"/>
              <a:t>Royaume-Uni</a:t>
            </a:r>
          </a:p>
        </p:txBody>
      </p:sp>
      <p:sp>
        <p:nvSpPr>
          <p:cNvPr id="6" name="Tekstvak 5"/>
          <p:cNvSpPr txBox="1"/>
          <p:nvPr/>
        </p:nvSpPr>
        <p:spPr>
          <a:xfrm>
            <a:off x="6724878" y="3060312"/>
            <a:ext cx="1524253" cy="640720"/>
          </a:xfrm>
          <a:prstGeom prst="rect">
            <a:avLst/>
          </a:prstGeom>
          <a:solidFill>
            <a:schemeClr val="bg1">
              <a:lumMod val="95000"/>
            </a:schemeClr>
          </a:solidFill>
        </p:spPr>
        <p:txBody>
          <a:bodyPr wrap="none" rtlCol="0">
            <a:spAutoFit/>
          </a:bodyPr>
          <a:lstStyle/>
          <a:p>
            <a:pPr>
              <a:defRPr b="0" i="0"/>
            </a:pPr>
            <a:r>
              <a:rPr lang="x-none" b="1" dirty="0" smtClean="0"/>
              <a:t>SamenStarten</a:t>
            </a:r>
          </a:p>
          <a:p>
            <a:pPr>
              <a:defRPr b="0" i="0"/>
            </a:pPr>
            <a:r>
              <a:rPr lang="x-none" i="1" dirty="0" smtClean="0"/>
              <a:t>Pays-</a:t>
            </a:r>
            <a:r>
              <a:rPr lang="fr-BE" i="1" dirty="0" smtClean="0"/>
              <a:t>B</a:t>
            </a:r>
            <a:r>
              <a:rPr lang="x-none" i="1" dirty="0" smtClean="0"/>
              <a:t>as</a:t>
            </a:r>
          </a:p>
        </p:txBody>
      </p:sp>
      <p:sp>
        <p:nvSpPr>
          <p:cNvPr id="7" name="Tekstvak 6"/>
          <p:cNvSpPr txBox="1"/>
          <p:nvPr/>
        </p:nvSpPr>
        <p:spPr>
          <a:xfrm>
            <a:off x="933265" y="2975003"/>
            <a:ext cx="1695874" cy="640720"/>
          </a:xfrm>
          <a:prstGeom prst="rect">
            <a:avLst/>
          </a:prstGeom>
          <a:solidFill>
            <a:schemeClr val="bg1">
              <a:lumMod val="95000"/>
            </a:schemeClr>
          </a:solidFill>
        </p:spPr>
        <p:txBody>
          <a:bodyPr wrap="none" rtlCol="0">
            <a:spAutoFit/>
          </a:bodyPr>
          <a:lstStyle/>
          <a:p>
            <a:pPr>
              <a:defRPr b="0" i="0"/>
            </a:pPr>
            <a:r>
              <a:rPr lang="x-none" b="1" dirty="0" smtClean="0"/>
              <a:t>Discutons Santé</a:t>
            </a:r>
          </a:p>
          <a:p>
            <a:pPr>
              <a:defRPr b="0" i="0"/>
            </a:pPr>
            <a:r>
              <a:rPr lang="x-none" i="1" dirty="0" smtClean="0"/>
              <a:t>Canada</a:t>
            </a:r>
          </a:p>
        </p:txBody>
      </p:sp>
      <p:sp>
        <p:nvSpPr>
          <p:cNvPr id="8" name="Tekstvak 7"/>
          <p:cNvSpPr txBox="1"/>
          <p:nvPr/>
        </p:nvSpPr>
        <p:spPr>
          <a:xfrm>
            <a:off x="5981574" y="2361833"/>
            <a:ext cx="1149228" cy="640720"/>
          </a:xfrm>
          <a:prstGeom prst="rect">
            <a:avLst/>
          </a:prstGeom>
          <a:solidFill>
            <a:schemeClr val="bg1">
              <a:lumMod val="95000"/>
            </a:schemeClr>
          </a:solidFill>
        </p:spPr>
        <p:txBody>
          <a:bodyPr wrap="none" rtlCol="0">
            <a:spAutoFit/>
          </a:bodyPr>
          <a:lstStyle/>
          <a:p>
            <a:pPr>
              <a:defRPr b="0" i="0"/>
            </a:pPr>
            <a:r>
              <a:rPr lang="x-none" b="1" dirty="0" smtClean="0"/>
              <a:t>Ambuflex</a:t>
            </a:r>
          </a:p>
          <a:p>
            <a:pPr>
              <a:defRPr b="0" i="0"/>
            </a:pPr>
            <a:r>
              <a:rPr lang="x-none" i="1" dirty="0" smtClean="0"/>
              <a:t>Danemark</a:t>
            </a:r>
          </a:p>
        </p:txBody>
      </p:sp>
      <p:sp>
        <p:nvSpPr>
          <p:cNvPr id="9" name="Tekstvak 8"/>
          <p:cNvSpPr txBox="1"/>
          <p:nvPr/>
        </p:nvSpPr>
        <p:spPr>
          <a:xfrm>
            <a:off x="7169916" y="3768587"/>
            <a:ext cx="2239342" cy="640720"/>
          </a:xfrm>
          <a:prstGeom prst="rect">
            <a:avLst/>
          </a:prstGeom>
          <a:solidFill>
            <a:schemeClr val="bg1">
              <a:lumMod val="95000"/>
            </a:schemeClr>
          </a:solidFill>
        </p:spPr>
        <p:txBody>
          <a:bodyPr wrap="none" rtlCol="0">
            <a:spAutoFit/>
          </a:bodyPr>
          <a:lstStyle/>
          <a:p>
            <a:pPr>
              <a:defRPr b="0" i="0"/>
            </a:pPr>
            <a:r>
              <a:rPr lang="x-none" b="1" dirty="0" smtClean="0"/>
              <a:t>Health Literacy for All</a:t>
            </a:r>
          </a:p>
          <a:p>
            <a:pPr>
              <a:defRPr b="0" i="0"/>
            </a:pPr>
            <a:r>
              <a:rPr lang="x-none" i="1" dirty="0" smtClean="0"/>
              <a:t>Autriche</a:t>
            </a:r>
          </a:p>
        </p:txBody>
      </p:sp>
      <p:sp>
        <p:nvSpPr>
          <p:cNvPr id="10" name="Tekstvak 9"/>
          <p:cNvSpPr txBox="1"/>
          <p:nvPr/>
        </p:nvSpPr>
        <p:spPr>
          <a:xfrm>
            <a:off x="3832703" y="3110814"/>
            <a:ext cx="1541733" cy="640720"/>
          </a:xfrm>
          <a:prstGeom prst="rect">
            <a:avLst/>
          </a:prstGeom>
          <a:solidFill>
            <a:schemeClr val="bg1">
              <a:lumMod val="95000"/>
            </a:schemeClr>
          </a:solidFill>
        </p:spPr>
        <p:txBody>
          <a:bodyPr wrap="none" rtlCol="0">
            <a:spAutoFit/>
          </a:bodyPr>
          <a:lstStyle/>
          <a:p>
            <a:pPr>
              <a:defRPr b="0" i="0"/>
            </a:pPr>
            <a:r>
              <a:rPr lang="x-none" b="1" dirty="0" smtClean="0"/>
              <a:t>Healthtalk.org</a:t>
            </a:r>
          </a:p>
          <a:p>
            <a:pPr>
              <a:defRPr b="0" i="0"/>
            </a:pPr>
            <a:r>
              <a:rPr lang="x-none" i="1" dirty="0" smtClean="0"/>
              <a:t>Royaume-Uni</a:t>
            </a:r>
          </a:p>
        </p:txBody>
      </p:sp>
      <p:sp>
        <p:nvSpPr>
          <p:cNvPr id="11" name="Tekstvak 10"/>
          <p:cNvSpPr txBox="1"/>
          <p:nvPr/>
        </p:nvSpPr>
        <p:spPr>
          <a:xfrm>
            <a:off x="6724878" y="4429127"/>
            <a:ext cx="2652505" cy="640720"/>
          </a:xfrm>
          <a:prstGeom prst="rect">
            <a:avLst/>
          </a:prstGeom>
          <a:solidFill>
            <a:schemeClr val="bg1">
              <a:lumMod val="95000"/>
            </a:schemeClr>
          </a:solidFill>
        </p:spPr>
        <p:txBody>
          <a:bodyPr wrap="none" rtlCol="0">
            <a:spAutoFit/>
          </a:bodyPr>
          <a:lstStyle/>
          <a:p>
            <a:pPr>
              <a:defRPr b="0" i="0"/>
            </a:pPr>
            <a:r>
              <a:rPr lang="x-none" b="1" dirty="0" smtClean="0"/>
              <a:t>Gesund und Aktiv leben</a:t>
            </a:r>
          </a:p>
          <a:p>
            <a:pPr>
              <a:defRPr b="0" i="0"/>
            </a:pPr>
            <a:r>
              <a:rPr lang="x-none" i="1" dirty="0" smtClean="0"/>
              <a:t>Allemagne-Autriche-Suisse</a:t>
            </a:r>
          </a:p>
        </p:txBody>
      </p:sp>
      <p:sp>
        <p:nvSpPr>
          <p:cNvPr id="12" name="Tekstvak 11"/>
          <p:cNvSpPr txBox="1"/>
          <p:nvPr/>
        </p:nvSpPr>
        <p:spPr>
          <a:xfrm>
            <a:off x="5981575" y="5137402"/>
            <a:ext cx="1142872" cy="640720"/>
          </a:xfrm>
          <a:prstGeom prst="rect">
            <a:avLst/>
          </a:prstGeom>
          <a:solidFill>
            <a:schemeClr val="bg1">
              <a:lumMod val="95000"/>
            </a:schemeClr>
          </a:solidFill>
        </p:spPr>
        <p:txBody>
          <a:bodyPr wrap="none" rtlCol="0">
            <a:spAutoFit/>
          </a:bodyPr>
          <a:lstStyle/>
          <a:p>
            <a:pPr>
              <a:defRPr b="0" i="0"/>
            </a:pPr>
            <a:r>
              <a:rPr lang="x-none" b="1" dirty="0" smtClean="0"/>
              <a:t>MigesPlus</a:t>
            </a:r>
          </a:p>
          <a:p>
            <a:pPr>
              <a:defRPr b="0" i="0"/>
            </a:pPr>
            <a:r>
              <a:rPr lang="x-none" i="1" dirty="0" smtClean="0"/>
              <a:t>Suisse</a:t>
            </a:r>
          </a:p>
        </p:txBody>
      </p:sp>
      <p:sp>
        <p:nvSpPr>
          <p:cNvPr id="15" name="Afgeronde rechthoek 14"/>
          <p:cNvSpPr/>
          <p:nvPr/>
        </p:nvSpPr>
        <p:spPr>
          <a:xfrm>
            <a:off x="5496393" y="3672757"/>
            <a:ext cx="174885" cy="174885"/>
          </a:xfrm>
          <a:prstGeom prst="roundRect">
            <a:avLst/>
          </a:prstGeom>
          <a:solidFill>
            <a:srgbClr val="FF000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6" name="Afgeronde rechthoek 15"/>
          <p:cNvSpPr/>
          <p:nvPr/>
        </p:nvSpPr>
        <p:spPr>
          <a:xfrm>
            <a:off x="5563611" y="3150600"/>
            <a:ext cx="174885" cy="174885"/>
          </a:xfrm>
          <a:prstGeom prst="roundRect">
            <a:avLst/>
          </a:prstGeom>
          <a:solidFill>
            <a:srgbClr val="FF000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7" name="Afgeronde rechthoek 16"/>
          <p:cNvSpPr/>
          <p:nvPr/>
        </p:nvSpPr>
        <p:spPr>
          <a:xfrm>
            <a:off x="6336300" y="3210727"/>
            <a:ext cx="174885" cy="174885"/>
          </a:xfrm>
          <a:prstGeom prst="roundRect">
            <a:avLst/>
          </a:prstGeom>
          <a:solidFill>
            <a:srgbClr val="FF000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8" name="Afgeronde rechthoek 17"/>
          <p:cNvSpPr/>
          <p:nvPr/>
        </p:nvSpPr>
        <p:spPr>
          <a:xfrm>
            <a:off x="6096915" y="3571933"/>
            <a:ext cx="174885" cy="174885"/>
          </a:xfrm>
          <a:prstGeom prst="roundRect">
            <a:avLst/>
          </a:prstGeom>
          <a:solidFill>
            <a:srgbClr val="FF000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19" name="Afgeronde rechthoek 18"/>
          <p:cNvSpPr/>
          <p:nvPr/>
        </p:nvSpPr>
        <p:spPr>
          <a:xfrm>
            <a:off x="5959505" y="4093164"/>
            <a:ext cx="174885" cy="174885"/>
          </a:xfrm>
          <a:prstGeom prst="roundRect">
            <a:avLst/>
          </a:prstGeom>
          <a:solidFill>
            <a:srgbClr val="FF000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20" name="Afgeronde rechthoek 19"/>
          <p:cNvSpPr/>
          <p:nvPr/>
        </p:nvSpPr>
        <p:spPr>
          <a:xfrm>
            <a:off x="6686528" y="3969157"/>
            <a:ext cx="174885" cy="174885"/>
          </a:xfrm>
          <a:prstGeom prst="roundRect">
            <a:avLst/>
          </a:prstGeom>
          <a:solidFill>
            <a:srgbClr val="FF000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21" name="Afgeronde rechthoek 20"/>
          <p:cNvSpPr/>
          <p:nvPr/>
        </p:nvSpPr>
        <p:spPr>
          <a:xfrm>
            <a:off x="706768" y="3735175"/>
            <a:ext cx="174885" cy="174885"/>
          </a:xfrm>
          <a:prstGeom prst="roundRect">
            <a:avLst/>
          </a:prstGeom>
          <a:solidFill>
            <a:srgbClr val="FF000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22" name="Afgeronde rechthoek 21"/>
          <p:cNvSpPr/>
          <p:nvPr/>
        </p:nvSpPr>
        <p:spPr>
          <a:xfrm>
            <a:off x="6282491" y="4069983"/>
            <a:ext cx="174885" cy="174885"/>
          </a:xfrm>
          <a:prstGeom prst="roundRect">
            <a:avLst/>
          </a:prstGeom>
          <a:solidFill>
            <a:srgbClr val="FF000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23" name="Afgeronde rechthoek 22"/>
          <p:cNvSpPr/>
          <p:nvPr/>
        </p:nvSpPr>
        <p:spPr>
          <a:xfrm>
            <a:off x="6474080" y="4091753"/>
            <a:ext cx="174885" cy="174885"/>
          </a:xfrm>
          <a:prstGeom prst="roundRect">
            <a:avLst/>
          </a:prstGeom>
          <a:solidFill>
            <a:srgbClr val="FF0000"/>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l-NL"/>
          </a:p>
        </p:txBody>
      </p:sp>
      <p:sp>
        <p:nvSpPr>
          <p:cNvPr id="25" name="Tijdelijke aanduiding voor dianummer 24"/>
          <p:cNvSpPr>
            <a:spLocks noGrp="1"/>
          </p:cNvSpPr>
          <p:nvPr>
            <p:ph type="sldNum" sz="quarter" idx="12"/>
          </p:nvPr>
        </p:nvSpPr>
        <p:spPr/>
        <p:txBody>
          <a:bodyPr/>
          <a:lstStyle/>
          <a:p>
            <a:pPr>
              <a:defRPr b="0" i="0"/>
            </a:pPr>
            <a:fld id="{4A6FC9B7-C037-4603-9D47-FD7E9E1AC79E}" type="slidenum">
              <a:rPr lang="nl-NL" smtClean="0"/>
              <a:t>9</a:t>
            </a:fld>
            <a:endParaRPr lang="nl-NL" smtClean="0"/>
          </a:p>
        </p:txBody>
      </p:sp>
    </p:spTree>
    <p:extLst>
      <p:ext uri="{BB962C8B-B14F-4D97-AF65-F5344CB8AC3E}">
        <p14:creationId xmlns:p14="http://schemas.microsoft.com/office/powerpoint/2010/main" val="20295364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10.24"/>
  <p:tag name="AS_TITLE" val="Aspose.Slides for .NET 4.0 Client Profile"/>
  <p:tag name="AS_VERSION" val="14.8.1.0"/>
</p:tagLst>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2187</TotalTime>
  <Words>1957</Words>
  <Application>Microsoft Office PowerPoint</Application>
  <PresentationFormat>Custom</PresentationFormat>
  <Paragraphs>192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Office-thema</vt:lpstr>
      <vt:lpstr>Renforcer la littératie en santé : tirer les leçons de dix pratiques  étrangères innovantes </vt:lpstr>
      <vt:lpstr>Structure de la conférence</vt:lpstr>
      <vt:lpstr>Définition</vt:lpstr>
      <vt:lpstr>Les informations relatives à la santé sont omniprésentes</vt:lpstr>
      <vt:lpstr>Les interventions peuvent agir sur de nombreux points</vt:lpstr>
      <vt:lpstr>Questions à la base de cette étude</vt:lpstr>
      <vt:lpstr>Défi</vt:lpstr>
      <vt:lpstr>Critères de recherche et de sélection </vt:lpstr>
      <vt:lpstr>10 pratiques : répartition géographique</vt:lpstr>
      <vt:lpstr>1/ Ordonnance visuelle (France)</vt:lpstr>
      <vt:lpstr>2/ Application SamenStarten (Pays-Bas)</vt:lpstr>
      <vt:lpstr>3/ Ambuflex (Danemark)</vt:lpstr>
      <vt:lpstr>4/ The Health Literacy Place (Royaume-Uni, Écosse)</vt:lpstr>
      <vt:lpstr>5/ Discutons Santé (Canada)</vt:lpstr>
      <vt:lpstr>6/ Healthtalk.org (Royaume-Uni)</vt:lpstr>
      <vt:lpstr>7/ MigesPlus (Suisse)</vt:lpstr>
      <vt:lpstr>8/ Gesund und Aktiv leben (Allemagne-Autriche-Suisse) </vt:lpstr>
      <vt:lpstr>9/ Health Literacy for All (Autriche)</vt:lpstr>
      <vt:lpstr>10/ Off the Record (Royaume-Uni)</vt:lpstr>
      <vt:lpstr>Quelques constats</vt:lpstr>
      <vt:lpstr>Quelques constats</vt:lpstr>
      <vt:lpstr>1 Enseignements/1</vt:lpstr>
      <vt:lpstr>2 Enseignements/2</vt:lpstr>
      <vt:lpstr>3 Enseignements/3</vt:lpstr>
      <vt:lpstr>4 Enseignements/4</vt:lpstr>
      <vt:lpstr>5 Enseignements/5</vt:lpstr>
      <vt:lpstr>6 Enseignements/6</vt:lpstr>
      <vt:lpstr>7 Enseignements/7</vt:lpstr>
      <vt:lpstr>8 Enseignements/8</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Gezondheidsvaardigheden versterken: leren van tien innovatieve buitenlandse praktijken</dc:title>
  <dc:creator>Microsoft Office-gebruiker</dc:creator>
  <cp:lastModifiedBy>Gabriels Elise</cp:lastModifiedBy>
  <cp:revision>75</cp:revision>
  <cp:lastPrinted>2018-12-03T13:00:36Z</cp:lastPrinted>
  <dcterms:created xsi:type="dcterms:W3CDTF">2018-11-13T18:31:18Z</dcterms:created>
  <dcterms:modified xsi:type="dcterms:W3CDTF">2018-12-31T14:37:32Z</dcterms:modified>
</cp:coreProperties>
</file>